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  <p:sldMasterId id="2147483682" r:id="rId3"/>
    <p:sldMasterId id="2147483688" r:id="rId4"/>
  </p:sldMasterIdLst>
  <p:notesMasterIdLst>
    <p:notesMasterId r:id="rId81"/>
  </p:notesMasterIdLst>
  <p:sldIdLst>
    <p:sldId id="256" r:id="rId5"/>
    <p:sldId id="316" r:id="rId6"/>
    <p:sldId id="346" r:id="rId7"/>
    <p:sldId id="344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41" r:id="rId17"/>
    <p:sldId id="349" r:id="rId18"/>
    <p:sldId id="351" r:id="rId19"/>
    <p:sldId id="325" r:id="rId20"/>
    <p:sldId id="353" r:id="rId21"/>
    <p:sldId id="354" r:id="rId22"/>
    <p:sldId id="355" r:id="rId23"/>
    <p:sldId id="356" r:id="rId24"/>
    <p:sldId id="357" r:id="rId25"/>
    <p:sldId id="358" r:id="rId26"/>
    <p:sldId id="332" r:id="rId27"/>
    <p:sldId id="333" r:id="rId28"/>
    <p:sldId id="334" r:id="rId29"/>
    <p:sldId id="335" r:id="rId30"/>
    <p:sldId id="336" r:id="rId31"/>
    <p:sldId id="337" r:id="rId32"/>
    <p:sldId id="359" r:id="rId33"/>
    <p:sldId id="339" r:id="rId34"/>
    <p:sldId id="360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362" r:id="rId53"/>
    <p:sldId id="361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282" r:id="rId63"/>
    <p:sldId id="283" r:id="rId64"/>
    <p:sldId id="284" r:id="rId65"/>
    <p:sldId id="285" r:id="rId66"/>
    <p:sldId id="286" r:id="rId67"/>
    <p:sldId id="287" r:id="rId68"/>
    <p:sldId id="288" r:id="rId69"/>
    <p:sldId id="289" r:id="rId70"/>
    <p:sldId id="290" r:id="rId71"/>
    <p:sldId id="291" r:id="rId72"/>
    <p:sldId id="292" r:id="rId73"/>
    <p:sldId id="295" r:id="rId74"/>
    <p:sldId id="308" r:id="rId75"/>
    <p:sldId id="300" r:id="rId76"/>
    <p:sldId id="313" r:id="rId77"/>
    <p:sldId id="312" r:id="rId78"/>
    <p:sldId id="306" r:id="rId79"/>
    <p:sldId id="315" r:id="rId80"/>
  </p:sldIdLst>
  <p:sldSz cx="9144000" cy="5143500" type="screen16x9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00FFFF"/>
    <a:srgbClr val="FF7C80"/>
    <a:srgbClr val="FF99FF"/>
    <a:srgbClr val="0000FF"/>
    <a:srgbClr val="FF0066"/>
    <a:srgbClr val="6600CC"/>
    <a:srgbClr val="CCECFF"/>
    <a:srgbClr val="66FFCC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7" autoAdjust="0"/>
    <p:restoredTop sz="41935" autoAdjust="0"/>
  </p:normalViewPr>
  <p:slideViewPr>
    <p:cSldViewPr>
      <p:cViewPr>
        <p:scale>
          <a:sx n="114" d="100"/>
          <a:sy n="114" d="100"/>
        </p:scale>
        <p:origin x="-12" y="-486"/>
      </p:cViewPr>
      <p:guideLst>
        <p:guide orient="horz" pos="2484"/>
        <p:guide pos="3744"/>
      </p:guideLst>
    </p:cSldViewPr>
  </p:slideViewPr>
  <p:outlineViewPr>
    <p:cViewPr>
      <p:scale>
        <a:sx n="33" d="100"/>
        <a:sy n="33" d="100"/>
      </p:scale>
      <p:origin x="0" y="1560"/>
    </p:cViewPr>
  </p:outlin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presProps" Target="pres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6/14/2018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2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47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730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627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74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0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29F17-DB40-447B-94B4-2238F7F2EB06}" type="slidenum">
              <a:rPr lang="en-IN" smtClean="0">
                <a:solidFill>
                  <a:prstClr val="black"/>
                </a:solidFill>
              </a:rPr>
              <a:pPr/>
              <a:t>4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49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169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280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09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03F8-1C2E-4970-9043-FD0364F809F4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7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2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03F8-1C2E-4970-9043-FD0364F809F4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68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5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03F8-1C2E-4970-9043-FD0364F809F4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68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6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5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54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32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5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56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57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774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0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343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546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50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04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521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1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29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207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89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565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779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EA81DF-17D9-42DD-A509-A5077EF1C16C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B03E7B4-9706-443A-A370-AA4E96554952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34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995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16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6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912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61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120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68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599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995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472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973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433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06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608430-7832-4882-85E5-CFC917F37C16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C0A0D19-442F-4690-AD15-D07E51832DC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648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910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703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257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116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22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4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383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855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594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69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10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58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1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6/14/2018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51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83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3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9" r:id="rId13"/>
    <p:sldLayoutId id="2147483680" r:id="rId14"/>
    <p:sldLayoutId id="2147483681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13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30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4" r:id="rId15"/>
    <p:sldLayoutId id="2147483705" r:id="rId16"/>
    <p:sldLayoutId id="2147483706" r:id="rId17"/>
    <p:sldLayoutId id="2147483707" r:id="rId18"/>
    <p:sldLayoutId id="2147483708" r:id="rId1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7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5" Type="http://schemas.openxmlformats.org/officeDocument/2006/relationships/hyperlink" Target="http://www.google.co.in/url?sa=i&amp;source=images&amp;cd=&amp;cad=rja&amp;uact=8&amp;docid=AZgB5nZQmkbtaM&amp;tbnid=r55xnica4xYbDM&amp;ved=0CAgQjRw&amp;url=http://www.clipartbest.com/red-cross-image&amp;ei=FylJU4_RF4iBrgf80oHYCw&amp;psig=AFQjCNGHN2mzzlfrU20BVxX5lnqaPuDQLw&amp;ust=1397389975515324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microsoft.com/office/2007/relationships/hdphoto" Target="../media/hdphoto12.wdp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microsoft.com/office/2007/relationships/hdphoto" Target="../media/hdphoto10.wdp"/><Relationship Id="rId9" Type="http://schemas.microsoft.com/office/2007/relationships/hdphoto" Target="../media/hdphoto1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4.wdp"/><Relationship Id="rId11" Type="http://schemas.microsoft.com/office/2007/relationships/hdphoto" Target="../media/hdphoto16.wdp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jpeg"/><Relationship Id="rId7" Type="http://schemas.openxmlformats.org/officeDocument/2006/relationships/image" Target="../media/image18.png"/><Relationship Id="rId12" Type="http://schemas.microsoft.com/office/2007/relationships/hdphoto" Target="../media/hdphoto18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microsoft.com/office/2007/relationships/hdphoto" Target="../media/hdphoto17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30.png"/><Relationship Id="rId7" Type="http://schemas.microsoft.com/office/2007/relationships/hdphoto" Target="../media/hdphoto15.wdp"/><Relationship Id="rId12" Type="http://schemas.microsoft.com/office/2007/relationships/hdphoto" Target="../media/hdphoto19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5" Type="http://schemas.microsoft.com/office/2007/relationships/hdphoto" Target="../media/hdphoto14.wdp"/><Relationship Id="rId10" Type="http://schemas.microsoft.com/office/2007/relationships/hdphoto" Target="../media/hdphoto16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microsoft.com/office/2007/relationships/hdphoto" Target="../media/hdphoto15.wdp"/><Relationship Id="rId12" Type="http://schemas.microsoft.com/office/2007/relationships/hdphoto" Target="../media/hdphoto2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4.png"/><Relationship Id="rId5" Type="http://schemas.microsoft.com/office/2007/relationships/hdphoto" Target="../media/hdphoto14.wdp"/><Relationship Id="rId10" Type="http://schemas.openxmlformats.org/officeDocument/2006/relationships/image" Target="../media/image33.jpg"/><Relationship Id="rId4" Type="http://schemas.openxmlformats.org/officeDocument/2006/relationships/image" Target="../media/image31.png"/><Relationship Id="rId9" Type="http://schemas.microsoft.com/office/2007/relationships/hdphoto" Target="../media/hdphoto19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microsoft.com/office/2007/relationships/hdphoto" Target="../media/hdphoto15.wdp"/><Relationship Id="rId12" Type="http://schemas.microsoft.com/office/2007/relationships/hdphoto" Target="../media/hdphoto19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5" Type="http://schemas.microsoft.com/office/2007/relationships/hdphoto" Target="../media/hdphoto14.wdp"/><Relationship Id="rId10" Type="http://schemas.microsoft.com/office/2007/relationships/hdphoto" Target="../media/hdphoto16.wdp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microsoft.com/office/2007/relationships/hdphoto" Target="../media/hdphoto20.wd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12" Type="http://schemas.microsoft.com/office/2007/relationships/hdphoto" Target="../media/hdphoto2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44.png"/><Relationship Id="rId5" Type="http://schemas.openxmlformats.org/officeDocument/2006/relationships/image" Target="../media/image32.png"/><Relationship Id="rId10" Type="http://schemas.openxmlformats.org/officeDocument/2006/relationships/image" Target="../media/image33.jpg"/><Relationship Id="rId4" Type="http://schemas.microsoft.com/office/2007/relationships/hdphoto" Target="../media/hdphoto14.wdp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1.png"/><Relationship Id="rId7" Type="http://schemas.microsoft.com/office/2007/relationships/hdphoto" Target="../media/hdphoto21.wdp"/><Relationship Id="rId12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microsoft.com/office/2007/relationships/hdphoto" Target="../media/hdphoto15.wdp"/><Relationship Id="rId5" Type="http://schemas.openxmlformats.org/officeDocument/2006/relationships/image" Target="../media/image33.jpg"/><Relationship Id="rId10" Type="http://schemas.openxmlformats.org/officeDocument/2006/relationships/image" Target="../media/image32.png"/><Relationship Id="rId4" Type="http://schemas.microsoft.com/office/2007/relationships/hdphoto" Target="../media/hdphoto19.wdp"/><Relationship Id="rId9" Type="http://schemas.microsoft.com/office/2007/relationships/hdphoto" Target="../media/hdphoto14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4.wdp"/><Relationship Id="rId7" Type="http://schemas.microsoft.com/office/2007/relationships/hdphoto" Target="../media/hdphoto19.wdp"/><Relationship Id="rId12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microsoft.com/office/2007/relationships/hdphoto" Target="../media/hdphoto20.wdp"/><Relationship Id="rId5" Type="http://schemas.microsoft.com/office/2007/relationships/hdphoto" Target="../media/hdphoto15.wdp"/><Relationship Id="rId10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12" Type="http://schemas.microsoft.com/office/2007/relationships/hdphoto" Target="../media/hdphoto2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0" Type="http://schemas.microsoft.com/office/2007/relationships/hdphoto" Target="../media/hdphoto20.wdp"/><Relationship Id="rId4" Type="http://schemas.microsoft.com/office/2007/relationships/hdphoto" Target="../media/hdphoto14.wdp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microsoft.com/office/2007/relationships/hdphoto" Target="../media/hdphoto20.wdp"/><Relationship Id="rId12" Type="http://schemas.microsoft.com/office/2007/relationships/hdphoto" Target="../media/hdphoto15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2.png"/><Relationship Id="rId5" Type="http://schemas.openxmlformats.org/officeDocument/2006/relationships/image" Target="../media/image33.jpg"/><Relationship Id="rId10" Type="http://schemas.microsoft.com/office/2007/relationships/hdphoto" Target="../media/hdphoto14.wdp"/><Relationship Id="rId4" Type="http://schemas.openxmlformats.org/officeDocument/2006/relationships/image" Target="../media/image47.png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48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12" Type="http://schemas.microsoft.com/office/2007/relationships/hdphoto" Target="../media/hdphoto21.wdp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45.png"/><Relationship Id="rId5" Type="http://schemas.openxmlformats.org/officeDocument/2006/relationships/image" Target="../media/image32.png"/><Relationship Id="rId15" Type="http://schemas.openxmlformats.org/officeDocument/2006/relationships/image" Target="../media/image49.png"/><Relationship Id="rId10" Type="http://schemas.microsoft.com/office/2007/relationships/hdphoto" Target="../media/hdphoto20.wdp"/><Relationship Id="rId4" Type="http://schemas.microsoft.com/office/2007/relationships/hdphoto" Target="../media/hdphoto14.wdp"/><Relationship Id="rId9" Type="http://schemas.openxmlformats.org/officeDocument/2006/relationships/image" Target="../media/image44.png"/><Relationship Id="rId14" Type="http://schemas.microsoft.com/office/2007/relationships/hdphoto" Target="../media/hdphoto2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microsoft.com/office/2007/relationships/hdphoto" Target="../media/hdphoto15.wdp"/><Relationship Id="rId12" Type="http://schemas.microsoft.com/office/2007/relationships/hdphoto" Target="../media/hdphoto2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5" Type="http://schemas.microsoft.com/office/2007/relationships/hdphoto" Target="../media/hdphoto14.wdp"/><Relationship Id="rId10" Type="http://schemas.microsoft.com/office/2007/relationships/hdphoto" Target="../media/hdphoto20.wdp"/><Relationship Id="rId4" Type="http://schemas.openxmlformats.org/officeDocument/2006/relationships/image" Target="../media/image31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48.png"/><Relationship Id="rId18" Type="http://schemas.microsoft.com/office/2007/relationships/hdphoto" Target="../media/hdphoto26.wdp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12" Type="http://schemas.microsoft.com/office/2007/relationships/hdphoto" Target="../media/hdphoto24.wdp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6" Type="http://schemas.microsoft.com/office/2007/relationships/hdphoto" Target="../media/hdphoto25.wdp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11" Type="http://schemas.openxmlformats.org/officeDocument/2006/relationships/image" Target="../media/image50.png"/><Relationship Id="rId5" Type="http://schemas.openxmlformats.org/officeDocument/2006/relationships/image" Target="../media/image32.png"/><Relationship Id="rId15" Type="http://schemas.openxmlformats.org/officeDocument/2006/relationships/image" Target="../media/image51.png"/><Relationship Id="rId10" Type="http://schemas.microsoft.com/office/2007/relationships/hdphoto" Target="../media/hdphoto20.wdp"/><Relationship Id="rId19" Type="http://schemas.openxmlformats.org/officeDocument/2006/relationships/image" Target="../media/image42.png"/><Relationship Id="rId4" Type="http://schemas.microsoft.com/office/2007/relationships/hdphoto" Target="../media/hdphoto14.wdp"/><Relationship Id="rId9" Type="http://schemas.openxmlformats.org/officeDocument/2006/relationships/image" Target="../media/image44.png"/><Relationship Id="rId14" Type="http://schemas.microsoft.com/office/2007/relationships/hdphoto" Target="../media/hdphoto22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microsoft.com/office/2007/relationships/hdphoto" Target="../media/hdphoto15.wdp"/><Relationship Id="rId12" Type="http://schemas.microsoft.com/office/2007/relationships/hdphoto" Target="../media/hdphoto22.wdp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8.png"/><Relationship Id="rId5" Type="http://schemas.microsoft.com/office/2007/relationships/hdphoto" Target="../media/hdphoto14.wdp"/><Relationship Id="rId15" Type="http://schemas.openxmlformats.org/officeDocument/2006/relationships/image" Target="../media/image42.png"/><Relationship Id="rId10" Type="http://schemas.microsoft.com/office/2007/relationships/hdphoto" Target="../media/hdphoto20.wdp"/><Relationship Id="rId4" Type="http://schemas.openxmlformats.org/officeDocument/2006/relationships/image" Target="../media/image31.png"/><Relationship Id="rId9" Type="http://schemas.openxmlformats.org/officeDocument/2006/relationships/image" Target="../media/image44.png"/><Relationship Id="rId14" Type="http://schemas.microsoft.com/office/2007/relationships/hdphoto" Target="../media/hdphoto25.wdp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13" Type="http://schemas.microsoft.com/office/2007/relationships/hdphoto" Target="../media/hdphoto22.wdp"/><Relationship Id="rId3" Type="http://schemas.openxmlformats.org/officeDocument/2006/relationships/image" Target="../media/image43.png"/><Relationship Id="rId7" Type="http://schemas.openxmlformats.org/officeDocument/2006/relationships/image" Target="../media/image32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6" Type="http://schemas.microsoft.com/office/2007/relationships/hdphoto" Target="../media/hdphoto2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14.wdp"/><Relationship Id="rId11" Type="http://schemas.microsoft.com/office/2007/relationships/hdphoto" Target="../media/hdphoto20.wdp"/><Relationship Id="rId5" Type="http://schemas.openxmlformats.org/officeDocument/2006/relationships/image" Target="../media/image31.png"/><Relationship Id="rId15" Type="http://schemas.openxmlformats.org/officeDocument/2006/relationships/image" Target="../media/image51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33.jpg"/><Relationship Id="rId1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30.png"/><Relationship Id="rId7" Type="http://schemas.microsoft.com/office/2007/relationships/hdphoto" Target="../media/hdphoto15.wdp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6.png"/><Relationship Id="rId5" Type="http://schemas.microsoft.com/office/2007/relationships/hdphoto" Target="../media/hdphoto14.wdp"/><Relationship Id="rId10" Type="http://schemas.microsoft.com/office/2007/relationships/hdphoto" Target="../media/hdphoto26.wdp"/><Relationship Id="rId4" Type="http://schemas.openxmlformats.org/officeDocument/2006/relationships/image" Target="../media/image31.png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4.wdp"/><Relationship Id="rId11" Type="http://schemas.microsoft.com/office/2007/relationships/hdphoto" Target="../media/hdphoto26.wdp"/><Relationship Id="rId5" Type="http://schemas.openxmlformats.org/officeDocument/2006/relationships/image" Target="../media/image31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33.jp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microsoft.com/office/2007/relationships/hdphoto" Target="../media/hdphoto15.wdp"/><Relationship Id="rId4" Type="http://schemas.openxmlformats.org/officeDocument/2006/relationships/image" Target="../media/image33.jpg"/><Relationship Id="rId9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5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4.wdp"/><Relationship Id="rId5" Type="http://schemas.openxmlformats.org/officeDocument/2006/relationships/image" Target="../media/image31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microsoft.com/office/2007/relationships/hdphoto" Target="../media/hdphoto26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3.jp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38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0.png"/><Relationship Id="rId4" Type="http://schemas.openxmlformats.org/officeDocument/2006/relationships/image" Target="../media/image391.png"/><Relationship Id="rId9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1.png"/><Relationship Id="rId7" Type="http://schemas.microsoft.com/office/2007/relationships/hdphoto" Target="../media/hdphoto26.wdp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3.jp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421.png"/><Relationship Id="rId7" Type="http://schemas.openxmlformats.org/officeDocument/2006/relationships/image" Target="../media/image44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43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0.png"/><Relationship Id="rId4" Type="http://schemas.openxmlformats.org/officeDocument/2006/relationships/image" Target="../media/image441.png"/><Relationship Id="rId9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45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11" Type="http://schemas.openxmlformats.org/officeDocument/2006/relationships/image" Target="../media/image46.png"/><Relationship Id="rId5" Type="http://schemas.openxmlformats.org/officeDocument/2006/relationships/image" Target="../media/image30.png"/><Relationship Id="rId10" Type="http://schemas.openxmlformats.org/officeDocument/2006/relationships/image" Target="../media/image57.png"/><Relationship Id="rId4" Type="http://schemas.openxmlformats.org/officeDocument/2006/relationships/image" Target="../media/image461.png"/><Relationship Id="rId9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19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0.png"/><Relationship Id="rId4" Type="http://schemas.openxmlformats.org/officeDocument/2006/relationships/image" Target="../media/image200.png"/><Relationship Id="rId9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0.png"/><Relationship Id="rId7" Type="http://schemas.microsoft.com/office/2007/relationships/hdphoto" Target="../media/hdphoto26.wdp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3.jpg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0.png"/><Relationship Id="rId7" Type="http://schemas.microsoft.com/office/2007/relationships/hdphoto" Target="../media/hdphoto26.wdp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3.jpg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8.png"/><Relationship Id="rId7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3.jp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470.png"/><Relationship Id="rId7" Type="http://schemas.openxmlformats.org/officeDocument/2006/relationships/image" Target="../media/image52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6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6.wdp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6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6.wdp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12" Type="http://schemas.microsoft.com/office/2007/relationships/hdphoto" Target="../media/hdphoto20.wdp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6" Type="http://schemas.microsoft.com/office/2007/relationships/hdphoto" Target="../media/hdphoto26.wdp"/><Relationship Id="rId1" Type="http://schemas.openxmlformats.org/officeDocument/2006/relationships/slideLayout" Target="../slideLayouts/slideLayout15.xml"/><Relationship Id="rId6" Type="http://schemas.microsoft.com/office/2007/relationships/hdphoto" Target="../media/hdphoto15.wdp"/><Relationship Id="rId11" Type="http://schemas.openxmlformats.org/officeDocument/2006/relationships/image" Target="../media/image44.png"/><Relationship Id="rId5" Type="http://schemas.openxmlformats.org/officeDocument/2006/relationships/image" Target="../media/image32.png"/><Relationship Id="rId15" Type="http://schemas.openxmlformats.org/officeDocument/2006/relationships/image" Target="../media/image52.png"/><Relationship Id="rId10" Type="http://schemas.openxmlformats.org/officeDocument/2006/relationships/image" Target="../media/image33.jpg"/><Relationship Id="rId4" Type="http://schemas.microsoft.com/office/2007/relationships/hdphoto" Target="../media/hdphoto14.wdp"/><Relationship Id="rId9" Type="http://schemas.microsoft.com/office/2007/relationships/hdphoto" Target="../media/hdphoto19.wdp"/><Relationship Id="rId14" Type="http://schemas.openxmlformats.org/officeDocument/2006/relationships/image" Target="../media/image2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microsoft.com/office/2007/relationships/hdphoto" Target="../media/hdphoto20.wdp"/><Relationship Id="rId12" Type="http://schemas.microsoft.com/office/2007/relationships/hdphoto" Target="../media/hdphoto15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11" Type="http://schemas.openxmlformats.org/officeDocument/2006/relationships/image" Target="../media/image32.png"/><Relationship Id="rId5" Type="http://schemas.openxmlformats.org/officeDocument/2006/relationships/image" Target="../media/image33.jpg"/><Relationship Id="rId10" Type="http://schemas.microsoft.com/office/2007/relationships/hdphoto" Target="../media/hdphoto14.wdp"/><Relationship Id="rId4" Type="http://schemas.openxmlformats.org/officeDocument/2006/relationships/image" Target="../media/image47.png"/><Relationship Id="rId9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7.png"/><Relationship Id="rId7" Type="http://schemas.microsoft.com/office/2007/relationships/hdphoto" Target="../media/hdphoto15.wdp"/><Relationship Id="rId12" Type="http://schemas.microsoft.com/office/2007/relationships/hdphoto" Target="../media/hdphoto20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11" Type="http://schemas.openxmlformats.org/officeDocument/2006/relationships/image" Target="../media/image44.png"/><Relationship Id="rId5" Type="http://schemas.microsoft.com/office/2007/relationships/hdphoto" Target="../media/hdphoto14.wdp"/><Relationship Id="rId10" Type="http://schemas.openxmlformats.org/officeDocument/2006/relationships/image" Target="../media/image33.jpg"/><Relationship Id="rId4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openxmlformats.org/officeDocument/2006/relationships/image" Target="../media/image23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g"/><Relationship Id="rId5" Type="http://schemas.openxmlformats.org/officeDocument/2006/relationships/image" Target="../media/image30.png"/><Relationship Id="rId4" Type="http://schemas.openxmlformats.org/officeDocument/2006/relationships/image" Target="../media/image79.png"/><Relationship Id="rId9" Type="http://schemas.openxmlformats.org/officeDocument/2006/relationships/image" Target="../media/image4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81.png"/><Relationship Id="rId3" Type="http://schemas.openxmlformats.org/officeDocument/2006/relationships/image" Target="../media/image33.jpg"/><Relationship Id="rId7" Type="http://schemas.microsoft.com/office/2007/relationships/hdphoto" Target="../media/hdphoto14.wdp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image" Target="../media/image43.png"/><Relationship Id="rId5" Type="http://schemas.microsoft.com/office/2007/relationships/hdphoto" Target="../media/hdphoto20.wdp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microsoft.com/office/2007/relationships/hdphoto" Target="../media/hdphoto15.wdp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9352" y="1809750"/>
            <a:ext cx="218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 – 7.1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63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314575" y="1234470"/>
            <a:ext cx="3273129" cy="1365560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5800" y="862692"/>
            <a:ext cx="5334000" cy="381303"/>
          </a:xfrm>
          <a:prstGeom prst="roundRect">
            <a:avLst/>
          </a:prstGeom>
          <a:gradFill flip="none" rotWithShape="1">
            <a:gsLst>
              <a:gs pos="66700">
                <a:srgbClr val="DDFDD8"/>
              </a:gs>
              <a:gs pos="0">
                <a:srgbClr val="49F42C">
                  <a:lumMod val="56000"/>
                  <a:lumOff val="44000"/>
                </a:srgbClr>
              </a:gs>
              <a:gs pos="100000">
                <a:schemeClr val="bg1">
                  <a:lumMod val="48000"/>
                  <a:lumOff val="5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788709" y="2619079"/>
            <a:ext cx="1927859" cy="1524296"/>
            <a:chOff x="1900688" y="1836707"/>
            <a:chExt cx="2332711" cy="1844399"/>
          </a:xfrm>
        </p:grpSpPr>
        <p:sp>
          <p:nvSpPr>
            <p:cNvPr id="63" name="Cloud Callout 62"/>
            <p:cNvSpPr/>
            <p:nvPr/>
          </p:nvSpPr>
          <p:spPr>
            <a:xfrm>
              <a:off x="2133597" y="1836707"/>
              <a:ext cx="1912988" cy="1497850"/>
            </a:xfrm>
            <a:prstGeom prst="wedgeEllipseCallout">
              <a:avLst>
                <a:gd name="adj1" fmla="val -68428"/>
                <a:gd name="adj2" fmla="val 49420"/>
              </a:avLst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900688" y="1848230"/>
              <a:ext cx="2332711" cy="1832876"/>
            </a:xfrm>
            <a:prstGeom prst="wedgeEllipseCallout">
              <a:avLst>
                <a:gd name="adj1" fmla="val -57889"/>
                <a:gd name="adj2" fmla="val 54325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take few even natural numbers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61" name="Picture 60"/>
          <p:cNvPicPr>
            <a:picLocks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3100018"/>
            <a:ext cx="1473414" cy="171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Rounded Rectangle 59"/>
          <p:cNvSpPr/>
          <p:nvPr/>
        </p:nvSpPr>
        <p:spPr>
          <a:xfrm>
            <a:off x="2889249" y="899681"/>
            <a:ext cx="2152646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23083" y="306288"/>
            <a:ext cx="3472434" cy="42657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PROPERTIES OF PERFECT CUBES</a:t>
            </a:r>
            <a:endParaRPr lang="en-US" b="1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869402"/>
            <a:ext cx="1303370" cy="369332"/>
          </a:xfrm>
          <a:prstGeom prst="rect">
            <a:avLst/>
          </a:prstGeom>
          <a:solidFill>
            <a:srgbClr val="FF9900"/>
          </a:solidFill>
          <a:ln w="28575">
            <a:solidFill>
              <a:srgbClr val="00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Property 4: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868185" y="1253520"/>
            <a:ext cx="1579419" cy="320492"/>
          </a:xfrm>
          <a:prstGeom prst="rect">
            <a:avLst/>
          </a:prstGeom>
          <a:solidFill>
            <a:srgbClr val="FF9933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</a:rPr>
              <a:t>Number’s Cube</a:t>
            </a:r>
            <a:endParaRPr lang="en-US" sz="16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698880" y="2619079"/>
            <a:ext cx="2120645" cy="1241317"/>
            <a:chOff x="1791995" y="1821254"/>
            <a:chExt cx="2565982" cy="1501993"/>
          </a:xfrm>
        </p:grpSpPr>
        <p:sp>
          <p:nvSpPr>
            <p:cNvPr id="72" name="Cloud Callout 62"/>
            <p:cNvSpPr/>
            <p:nvPr/>
          </p:nvSpPr>
          <p:spPr>
            <a:xfrm>
              <a:off x="2133597" y="1821254"/>
              <a:ext cx="1912988" cy="1497850"/>
            </a:xfrm>
            <a:prstGeom prst="wedgeEllipseCallout">
              <a:avLst>
                <a:gd name="adj1" fmla="val -68428"/>
                <a:gd name="adj2" fmla="val 49420"/>
              </a:avLst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791995" y="1909314"/>
              <a:ext cx="2565982" cy="1413933"/>
            </a:xfrm>
            <a:prstGeom prst="wedgeEllipseCallout">
              <a:avLst>
                <a:gd name="adj1" fmla="val -57889"/>
                <a:gd name="adj2" fmla="val 54325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write the cube of these numbers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>
            <a:off x="3243526" y="1757838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514165" y="1553527"/>
            <a:ext cx="697420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8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3243526" y="2090261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561790" y="1885950"/>
            <a:ext cx="697420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64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243526" y="2422684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627053" y="2218373"/>
            <a:ext cx="81172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1000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81" name="Cloud Callout 80"/>
          <p:cNvSpPr/>
          <p:nvPr/>
        </p:nvSpPr>
        <p:spPr>
          <a:xfrm>
            <a:off x="561975" y="1472586"/>
            <a:ext cx="1719507" cy="1067221"/>
          </a:xfrm>
          <a:prstGeom prst="cloudCallout">
            <a:avLst>
              <a:gd name="adj1" fmla="val 17665"/>
              <a:gd name="adj2" fmla="val 84887"/>
            </a:avLst>
          </a:prstGeom>
          <a:solidFill>
            <a:srgbClr val="CC33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What do you observe ?</a:t>
            </a:r>
            <a:endParaRPr lang="en-US" sz="1600" b="1" kern="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pic>
        <p:nvPicPr>
          <p:cNvPr id="82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92" r="100000">
                        <a14:foregroundMark x1="46746" y1="29778" x2="37278" y2="46667"/>
                        <a14:foregroundMark x1="58284" y1="29556" x2="58876" y2="48000"/>
                        <a14:foregroundMark x1="60651" y1="40222" x2="62426" y2="66222"/>
                        <a14:foregroundMark x1="55621" y1="43333" x2="49112" y2="67333"/>
                        <a14:foregroundMark x1="58876" y1="78667" x2="64497" y2="88667"/>
                        <a14:foregroundMark x1="46746" y1="74222" x2="467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641" y="2865586"/>
            <a:ext cx="1504532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ounded Rectangle 82"/>
          <p:cNvSpPr/>
          <p:nvPr/>
        </p:nvSpPr>
        <p:spPr>
          <a:xfrm>
            <a:off x="1962146" y="897586"/>
            <a:ext cx="3981454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3100" y="86867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Cubes of even natural numbers are even.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647948" y="1588294"/>
            <a:ext cx="457200" cy="983160"/>
          </a:xfrm>
          <a:prstGeom prst="rect">
            <a:avLst/>
          </a:prstGeom>
          <a:solidFill>
            <a:srgbClr val="CC33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17467" y="1553527"/>
            <a:ext cx="48078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2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17467" y="1885950"/>
            <a:ext cx="48078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4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17467" y="2218373"/>
            <a:ext cx="48078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10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99472" y="1253520"/>
            <a:ext cx="954153" cy="320492"/>
          </a:xfrm>
          <a:prstGeom prst="rect">
            <a:avLst/>
          </a:prstGeom>
          <a:solidFill>
            <a:srgbClr val="FF9933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</a:rPr>
              <a:t>Number</a:t>
            </a:r>
            <a:endParaRPr lang="en-US" sz="16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84300"/>
            <a:ext cx="2133600" cy="62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6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00052 0.1638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817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5" grpId="0" animBg="1"/>
      <p:bldP spid="60" grpId="0" animBg="1"/>
      <p:bldP spid="60" grpId="1" animBg="1"/>
      <p:bldP spid="8" grpId="0" animBg="1"/>
      <p:bldP spid="70" grpId="0" animBg="1"/>
      <p:bldP spid="76" grpId="0"/>
      <p:bldP spid="78" grpId="0"/>
      <p:bldP spid="80" grpId="0"/>
      <p:bldP spid="81" grpId="0" animBg="1"/>
      <p:bldP spid="83" grpId="0" animBg="1"/>
      <p:bldP spid="7" grpId="0"/>
      <p:bldP spid="85" grpId="0" animBg="1"/>
      <p:bldP spid="85" grpId="1" animBg="1"/>
      <p:bldP spid="67" grpId="0"/>
      <p:bldP spid="68" grpId="0"/>
      <p:bldP spid="69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5800" y="862692"/>
            <a:ext cx="5334000" cy="381303"/>
          </a:xfrm>
          <a:prstGeom prst="roundRect">
            <a:avLst/>
          </a:prstGeom>
          <a:gradFill flip="none" rotWithShape="1">
            <a:gsLst>
              <a:gs pos="66700">
                <a:srgbClr val="DDFDD8"/>
              </a:gs>
              <a:gs pos="0">
                <a:srgbClr val="49F42C">
                  <a:lumMod val="56000"/>
                  <a:lumOff val="44000"/>
                </a:srgbClr>
              </a:gs>
              <a:gs pos="100000">
                <a:schemeClr val="bg1">
                  <a:lumMod val="48000"/>
                  <a:lumOff val="5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4575" y="1234470"/>
            <a:ext cx="3273129" cy="1365560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88709" y="2619079"/>
            <a:ext cx="1927859" cy="1237892"/>
            <a:chOff x="1900688" y="1836707"/>
            <a:chExt cx="2332711" cy="1497850"/>
          </a:xfrm>
        </p:grpSpPr>
        <p:sp>
          <p:nvSpPr>
            <p:cNvPr id="10" name="Cloud Callout 62"/>
            <p:cNvSpPr/>
            <p:nvPr/>
          </p:nvSpPr>
          <p:spPr>
            <a:xfrm>
              <a:off x="2133597" y="1836707"/>
              <a:ext cx="1912988" cy="1497850"/>
            </a:xfrm>
            <a:prstGeom prst="wedgeEllipseCallout">
              <a:avLst>
                <a:gd name="adj1" fmla="val -68428"/>
                <a:gd name="adj2" fmla="val 49420"/>
              </a:avLst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0688" y="1848230"/>
              <a:ext cx="2332711" cy="1413933"/>
            </a:xfrm>
            <a:prstGeom prst="wedgeEllipseCallout">
              <a:avLst>
                <a:gd name="adj1" fmla="val -57889"/>
                <a:gd name="adj2" fmla="val 54325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take few odd natural numbers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2" name="Picture 11"/>
          <p:cNvPicPr>
            <a:picLocks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3100018"/>
            <a:ext cx="1473414" cy="171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ounded Rectangle 12"/>
          <p:cNvSpPr/>
          <p:nvPr/>
        </p:nvSpPr>
        <p:spPr>
          <a:xfrm>
            <a:off x="2889249" y="899681"/>
            <a:ext cx="2082801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68185" y="1253520"/>
            <a:ext cx="1579419" cy="320492"/>
          </a:xfrm>
          <a:prstGeom prst="rect">
            <a:avLst/>
          </a:prstGeom>
          <a:solidFill>
            <a:srgbClr val="FF9933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</a:rPr>
              <a:t>Number’s Cube</a:t>
            </a:r>
            <a:endParaRPr lang="en-US" sz="16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698880" y="2619079"/>
            <a:ext cx="2120645" cy="1241317"/>
            <a:chOff x="1791995" y="1821254"/>
            <a:chExt cx="2565982" cy="1501993"/>
          </a:xfrm>
        </p:grpSpPr>
        <p:sp>
          <p:nvSpPr>
            <p:cNvPr id="16" name="Cloud Callout 62"/>
            <p:cNvSpPr/>
            <p:nvPr/>
          </p:nvSpPr>
          <p:spPr>
            <a:xfrm>
              <a:off x="2133597" y="1821254"/>
              <a:ext cx="1912988" cy="1497850"/>
            </a:xfrm>
            <a:prstGeom prst="wedgeEllipseCallout">
              <a:avLst>
                <a:gd name="adj1" fmla="val -68428"/>
                <a:gd name="adj2" fmla="val 49420"/>
              </a:avLst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1995" y="1909314"/>
              <a:ext cx="2565982" cy="1413933"/>
            </a:xfrm>
            <a:prstGeom prst="wedgeEllipseCallout">
              <a:avLst>
                <a:gd name="adj1" fmla="val -57889"/>
                <a:gd name="adj2" fmla="val 54325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write the cube of these numbers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3243526" y="1757838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17503" y="1553527"/>
            <a:ext cx="697420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1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243526" y="2090261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81167" y="1885950"/>
            <a:ext cx="88792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27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43526" y="2422684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79945" y="2218373"/>
            <a:ext cx="81172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125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561975" y="1472586"/>
            <a:ext cx="1719507" cy="1067221"/>
          </a:xfrm>
          <a:prstGeom prst="cloudCallout">
            <a:avLst>
              <a:gd name="adj1" fmla="val 17665"/>
              <a:gd name="adj2" fmla="val 84887"/>
            </a:avLst>
          </a:prstGeom>
          <a:solidFill>
            <a:srgbClr val="CC33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What do you observe ?</a:t>
            </a:r>
            <a:endParaRPr lang="en-US" sz="1600" b="1" kern="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pic>
        <p:nvPicPr>
          <p:cNvPr id="25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92" r="100000">
                        <a14:foregroundMark x1="46746" y1="29778" x2="37278" y2="46667"/>
                        <a14:foregroundMark x1="58284" y1="29556" x2="58876" y2="48000"/>
                        <a14:foregroundMark x1="60651" y1="40222" x2="62426" y2="66222"/>
                        <a14:foregroundMark x1="55621" y1="43333" x2="49112" y2="67333"/>
                        <a14:foregroundMark x1="58876" y1="78667" x2="64497" y2="88667"/>
                        <a14:foregroundMark x1="46746" y1="74222" x2="467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641" y="2865586"/>
            <a:ext cx="1504532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1962146" y="897586"/>
            <a:ext cx="3981454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47948" y="1588294"/>
            <a:ext cx="457200" cy="983160"/>
          </a:xfrm>
          <a:prstGeom prst="rect">
            <a:avLst/>
          </a:prstGeom>
          <a:solidFill>
            <a:srgbClr val="CC33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17467" y="1553527"/>
            <a:ext cx="48078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1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17467" y="1885950"/>
            <a:ext cx="48078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3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17467" y="2218373"/>
            <a:ext cx="48078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5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99472" y="1253520"/>
            <a:ext cx="954153" cy="320492"/>
          </a:xfrm>
          <a:prstGeom prst="rect">
            <a:avLst/>
          </a:prstGeom>
          <a:solidFill>
            <a:srgbClr val="FF9933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</a:rPr>
              <a:t>Number</a:t>
            </a:r>
            <a:endParaRPr lang="en-US" sz="16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84300"/>
            <a:ext cx="2133600" cy="62232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3083" y="306288"/>
            <a:ext cx="3472434" cy="42657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PROPERTIES OF PERFECT CUBES</a:t>
            </a:r>
            <a:endParaRPr lang="en-US" b="1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869402"/>
            <a:ext cx="1303370" cy="369332"/>
          </a:xfrm>
          <a:prstGeom prst="rect">
            <a:avLst/>
          </a:prstGeom>
          <a:solidFill>
            <a:srgbClr val="FF9900"/>
          </a:solidFill>
          <a:ln w="28575">
            <a:solidFill>
              <a:srgbClr val="00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Property 5: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3100" y="86867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Cubes of odd natural numbers are odd.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86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00052 0.1638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817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3" grpId="1" animBg="1"/>
      <p:bldP spid="14" grpId="0" animBg="1"/>
      <p:bldP spid="19" grpId="0"/>
      <p:bldP spid="21" grpId="0"/>
      <p:bldP spid="23" grpId="0"/>
      <p:bldP spid="24" grpId="0" animBg="1"/>
      <p:bldP spid="26" grpId="0" animBg="1"/>
      <p:bldP spid="27" grpId="0" animBg="1"/>
      <p:bldP spid="27" grpId="1" animBg="1"/>
      <p:bldP spid="28" grpId="0"/>
      <p:bldP spid="29" grpId="0"/>
      <p:bldP spid="30" grpId="0"/>
      <p:bldP spid="31" grpId="0" animBg="1"/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85800" y="862692"/>
            <a:ext cx="5334000" cy="381303"/>
          </a:xfrm>
          <a:prstGeom prst="roundRect">
            <a:avLst/>
          </a:prstGeom>
          <a:gradFill flip="none" rotWithShape="1">
            <a:gsLst>
              <a:gs pos="66700">
                <a:srgbClr val="DDFDD8"/>
              </a:gs>
              <a:gs pos="0">
                <a:srgbClr val="49F42C">
                  <a:lumMod val="56000"/>
                  <a:lumOff val="44000"/>
                </a:srgbClr>
              </a:gs>
              <a:gs pos="100000">
                <a:schemeClr val="bg1">
                  <a:lumMod val="48000"/>
                  <a:lumOff val="5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14575" y="1234470"/>
            <a:ext cx="3273129" cy="1365560"/>
          </a:xfrm>
          <a:prstGeom prst="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88709" y="2619079"/>
            <a:ext cx="1927859" cy="1237892"/>
            <a:chOff x="1900688" y="1836707"/>
            <a:chExt cx="2332711" cy="1497850"/>
          </a:xfrm>
        </p:grpSpPr>
        <p:sp>
          <p:nvSpPr>
            <p:cNvPr id="10" name="Cloud Callout 62"/>
            <p:cNvSpPr/>
            <p:nvPr/>
          </p:nvSpPr>
          <p:spPr>
            <a:xfrm>
              <a:off x="2133597" y="1836707"/>
              <a:ext cx="1912988" cy="1497850"/>
            </a:xfrm>
            <a:prstGeom prst="wedgeEllipseCallout">
              <a:avLst>
                <a:gd name="adj1" fmla="val -68428"/>
                <a:gd name="adj2" fmla="val 49420"/>
              </a:avLst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0688" y="1848230"/>
              <a:ext cx="2332711" cy="1413933"/>
            </a:xfrm>
            <a:prstGeom prst="wedgeEllipseCallout">
              <a:avLst>
                <a:gd name="adj1" fmla="val -57889"/>
                <a:gd name="adj2" fmla="val 54325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take few negative integers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pic>
        <p:nvPicPr>
          <p:cNvPr id="12" name="Picture 11"/>
          <p:cNvPicPr>
            <a:picLocks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3100018"/>
            <a:ext cx="1473414" cy="171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ounded Rectangle 12"/>
          <p:cNvSpPr/>
          <p:nvPr/>
        </p:nvSpPr>
        <p:spPr>
          <a:xfrm>
            <a:off x="2889249" y="899681"/>
            <a:ext cx="1682751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68185" y="1253520"/>
            <a:ext cx="1579419" cy="320492"/>
          </a:xfrm>
          <a:prstGeom prst="rect">
            <a:avLst/>
          </a:prstGeom>
          <a:solidFill>
            <a:srgbClr val="FF9933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</a:rPr>
              <a:t>Number’s Cube</a:t>
            </a:r>
            <a:endParaRPr lang="en-US" sz="16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698880" y="2619079"/>
            <a:ext cx="2120645" cy="1241317"/>
            <a:chOff x="1791995" y="1821254"/>
            <a:chExt cx="2565982" cy="1501993"/>
          </a:xfrm>
        </p:grpSpPr>
        <p:sp>
          <p:nvSpPr>
            <p:cNvPr id="16" name="Cloud Callout 62"/>
            <p:cNvSpPr/>
            <p:nvPr/>
          </p:nvSpPr>
          <p:spPr>
            <a:xfrm>
              <a:off x="2133597" y="1821254"/>
              <a:ext cx="1912988" cy="1497850"/>
            </a:xfrm>
            <a:prstGeom prst="wedgeEllipseCallout">
              <a:avLst>
                <a:gd name="adj1" fmla="val -68428"/>
                <a:gd name="adj2" fmla="val 49420"/>
              </a:avLst>
            </a:prstGeom>
            <a:solidFill>
              <a:srgbClr val="7030A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1995" y="1909314"/>
              <a:ext cx="2565982" cy="1413933"/>
            </a:xfrm>
            <a:prstGeom prst="wedgeEllipseCallout">
              <a:avLst>
                <a:gd name="adj1" fmla="val -57889"/>
                <a:gd name="adj2" fmla="val 54325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write the cube of these numbers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3243526" y="1757838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67200" y="1553527"/>
            <a:ext cx="117020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Cambria Math" panose="02040503050406030204" pitchFamily="18" charset="0"/>
              </a:rPr>
              <a:t>– </a:t>
            </a:r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1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243526" y="2090261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17502" y="1885950"/>
            <a:ext cx="88792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Cambria Math" panose="02040503050406030204" pitchFamily="18" charset="0"/>
              </a:rPr>
              <a:t>– </a:t>
            </a:r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8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43526" y="2422684"/>
            <a:ext cx="104775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38637" y="2218373"/>
            <a:ext cx="117020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Cambria Math" panose="02040503050406030204" pitchFamily="18" charset="0"/>
              </a:rPr>
              <a:t>– </a:t>
            </a:r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27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561975" y="1472586"/>
            <a:ext cx="1719507" cy="1067221"/>
          </a:xfrm>
          <a:prstGeom prst="cloudCallout">
            <a:avLst>
              <a:gd name="adj1" fmla="val 17665"/>
              <a:gd name="adj2" fmla="val 84887"/>
            </a:avLst>
          </a:prstGeom>
          <a:solidFill>
            <a:srgbClr val="CC33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What do you observe ?</a:t>
            </a:r>
            <a:endParaRPr lang="en-US" sz="1600" b="1" kern="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pic>
        <p:nvPicPr>
          <p:cNvPr id="25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92" r="100000">
                        <a14:foregroundMark x1="46746" y1="29778" x2="37278" y2="46667"/>
                        <a14:foregroundMark x1="58284" y1="29556" x2="58876" y2="48000"/>
                        <a14:foregroundMark x1="60651" y1="40222" x2="62426" y2="66222"/>
                        <a14:foregroundMark x1="55621" y1="43333" x2="49112" y2="67333"/>
                        <a14:foregroundMark x1="58876" y1="78667" x2="64497" y2="88667"/>
                        <a14:foregroundMark x1="46746" y1="74222" x2="467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641" y="2865586"/>
            <a:ext cx="1504532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/>
          <p:cNvSpPr/>
          <p:nvPr/>
        </p:nvSpPr>
        <p:spPr>
          <a:xfrm>
            <a:off x="1962146" y="897586"/>
            <a:ext cx="3981454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32708" y="1588294"/>
            <a:ext cx="502920" cy="983160"/>
          </a:xfrm>
          <a:prstGeom prst="rect">
            <a:avLst/>
          </a:prstGeom>
          <a:solidFill>
            <a:srgbClr val="CC33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45081" y="1553527"/>
            <a:ext cx="640080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– </a:t>
            </a:r>
            <a:r>
              <a:rPr lang="en-US" b="1" dirty="0">
                <a:solidFill>
                  <a:srgbClr val="FFFF00"/>
                </a:solidFill>
                <a:latin typeface="Cambria Math" panose="02040503050406030204" pitchFamily="18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5080" y="1885950"/>
            <a:ext cx="640080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Cambria Math" panose="02040503050406030204" pitchFamily="18" charset="0"/>
              </a:rPr>
              <a:t>– </a:t>
            </a:r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2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45080" y="2218373"/>
            <a:ext cx="640080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Cambria Math" panose="02040503050406030204" pitchFamily="18" charset="0"/>
              </a:rPr>
              <a:t>– </a:t>
            </a:r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3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99472" y="1253520"/>
            <a:ext cx="954153" cy="320492"/>
          </a:xfrm>
          <a:prstGeom prst="rect">
            <a:avLst/>
          </a:prstGeom>
          <a:solidFill>
            <a:srgbClr val="FF9933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</a:rPr>
              <a:t>Number</a:t>
            </a:r>
            <a:endParaRPr lang="en-US" sz="1600" b="1" dirty="0">
              <a:solidFill>
                <a:srgbClr val="0020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mbria Math" panose="02040503050406030204" pitchFamily="18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84300"/>
            <a:ext cx="2133600" cy="62232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3083" y="306288"/>
            <a:ext cx="3472434" cy="42657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PROPERTIES OF PERFECT CUBES</a:t>
            </a:r>
            <a:endParaRPr lang="en-US" b="1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869402"/>
            <a:ext cx="1303370" cy="369332"/>
          </a:xfrm>
          <a:prstGeom prst="rect">
            <a:avLst/>
          </a:prstGeom>
          <a:solidFill>
            <a:srgbClr val="FF9900"/>
          </a:solidFill>
          <a:ln w="28575">
            <a:solidFill>
              <a:srgbClr val="00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Property 6: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3100" y="868677"/>
            <a:ext cx="628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Cubes of negative integers are negative.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1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00052 0.1638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817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3" grpId="1" animBg="1"/>
      <p:bldP spid="14" grpId="0" animBg="1"/>
      <p:bldP spid="19" grpId="0"/>
      <p:bldP spid="21" grpId="0"/>
      <p:bldP spid="23" grpId="0"/>
      <p:bldP spid="24" grpId="0" animBg="1"/>
      <p:bldP spid="26" grpId="0" animBg="1"/>
      <p:bldP spid="27" grpId="0" animBg="1"/>
      <p:bldP spid="27" grpId="1" animBg="1"/>
      <p:bldP spid="28" grpId="0"/>
      <p:bldP spid="29" grpId="0"/>
      <p:bldP spid="30" grpId="0"/>
      <p:bldP spid="31" grpId="0" animBg="1"/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1800" y="286509"/>
            <a:ext cx="3200400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400" b="1" u="sng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latin typeface="Cooper Black"/>
              </a:rPr>
              <a:t>PERFECT CUBE </a:t>
            </a:r>
            <a:endParaRPr lang="en-US" sz="2400" b="1" u="sng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678220"/>
            <a:ext cx="8077200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 smtClean="0">
                <a:solidFill>
                  <a:srgbClr val="1F497D">
                    <a:lumMod val="50000"/>
                  </a:srgb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Any number which is the cube of an integer is called a perfect cube.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6068" y="1768896"/>
            <a:ext cx="417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b="1" baseline="30000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="1" baseline="300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4288" y="1768896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94952" y="1768896"/>
            <a:ext cx="1186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× 2 × 2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46162" y="1768896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23341" y="1768896"/>
            <a:ext cx="324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lang="en-US" sz="2000" b="1" baseline="300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2712" y="2149896"/>
            <a:ext cx="500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-2</a:t>
            </a:r>
            <a:r>
              <a:rPr lang="en-US" sz="2000" b="1" baseline="30000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="1" baseline="300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4288" y="2149896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4952" y="2149896"/>
            <a:ext cx="21691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dirty="0">
                <a:solidFill>
                  <a:prstClr val="black"/>
                </a:solidFill>
              </a:rPr>
              <a:t>–</a:t>
            </a:r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2) × (</a:t>
            </a:r>
            <a:r>
              <a:rPr lang="en-US" dirty="0">
                <a:solidFill>
                  <a:prstClr val="black"/>
                </a:solidFill>
              </a:rPr>
              <a:t>–</a:t>
            </a:r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2) × (</a:t>
            </a:r>
            <a:r>
              <a:rPr lang="en-US" dirty="0">
                <a:solidFill>
                  <a:prstClr val="black"/>
                </a:solidFill>
              </a:rPr>
              <a:t>–</a:t>
            </a:r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2)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46162" y="2149896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14081" y="2149896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–8</a:t>
            </a:r>
            <a:endParaRPr lang="en-US" sz="2000" b="1" baseline="300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66068" y="2552640"/>
            <a:ext cx="417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en-US" sz="2000" b="1" baseline="30000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="1" baseline="300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84288" y="2552640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94952" y="2552640"/>
            <a:ext cx="1186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 × 5 × 5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46162" y="2552640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53000" y="2552640"/>
            <a:ext cx="603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</a:t>
            </a:r>
            <a:endParaRPr lang="en-US" sz="2000" b="1" baseline="300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2712" y="2933640"/>
            <a:ext cx="5437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–5</a:t>
            </a:r>
            <a:r>
              <a:rPr lang="en-US" sz="2000" b="1" baseline="30000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US" sz="2000" b="1" baseline="300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84288" y="2933640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94952" y="2933640"/>
            <a:ext cx="2303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(– 5</a:t>
            </a:r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× </a:t>
            </a:r>
            <a:r>
              <a:rPr lang="en-US" sz="20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(– 5</a:t>
            </a:r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× </a:t>
            </a:r>
            <a:r>
              <a:rPr lang="en-US" sz="2000" b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(–5</a:t>
            </a:r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46162" y="2933640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endParaRPr lang="en-US" sz="2000" b="1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67200" y="2933640"/>
            <a:ext cx="729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–</a:t>
            </a:r>
            <a:r>
              <a:rPr lang="en-US" sz="2000" b="1" smtClean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125</a:t>
            </a:r>
            <a:endParaRPr lang="en-US" sz="2000" b="1" baseline="30000" dirty="0">
              <a:solidFill>
                <a:srgbClr val="00206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86" b="50000"/>
          <a:stretch/>
        </p:blipFill>
        <p:spPr>
          <a:xfrm flipH="1">
            <a:off x="4800600" y="1615629"/>
            <a:ext cx="1017855" cy="94120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422255" y="1768896"/>
            <a:ext cx="324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lang="en-US" sz="2000" b="1" baseline="300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33131" y="2149896"/>
            <a:ext cx="4507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–</a:t>
            </a:r>
            <a:r>
              <a:rPr lang="en-US" sz="2000" b="1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lang="en-US" sz="2000" b="1" baseline="300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53000" y="2555690"/>
            <a:ext cx="603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000" b="1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</a:t>
            </a:r>
            <a:endParaRPr lang="en-US" sz="2000" b="1" baseline="300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67200" y="2933640"/>
            <a:ext cx="729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–</a:t>
            </a:r>
            <a:r>
              <a:rPr lang="en-US" sz="2000" b="1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125</a:t>
            </a:r>
            <a:endParaRPr lang="en-US" sz="2000" b="1" baseline="30000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Cloud Callout 29"/>
          <p:cNvSpPr/>
          <p:nvPr/>
        </p:nvSpPr>
        <p:spPr>
          <a:xfrm>
            <a:off x="4745094" y="3336744"/>
            <a:ext cx="3168141" cy="988867"/>
          </a:xfrm>
          <a:prstGeom prst="cloudCallout">
            <a:avLst>
              <a:gd name="adj1" fmla="val -46265"/>
              <a:gd name="adj2" fmla="val -55133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Hence these numbers  are called 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Perfect Cubes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1674644" y="1600050"/>
            <a:ext cx="2366684" cy="663582"/>
          </a:xfrm>
          <a:prstGeom prst="cloudCallout">
            <a:avLst>
              <a:gd name="adj1" fmla="val -54118"/>
              <a:gd name="adj2" fmla="val 50368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Multiply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(-2) </a:t>
            </a: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three times</a:t>
            </a:r>
          </a:p>
        </p:txBody>
      </p:sp>
      <p:sp>
        <p:nvSpPr>
          <p:cNvPr id="33" name="Cloud Callout 32"/>
          <p:cNvSpPr/>
          <p:nvPr/>
        </p:nvSpPr>
        <p:spPr>
          <a:xfrm>
            <a:off x="1679750" y="1973716"/>
            <a:ext cx="2008909" cy="663582"/>
          </a:xfrm>
          <a:prstGeom prst="cloudCallout">
            <a:avLst>
              <a:gd name="adj1" fmla="val -56884"/>
              <a:gd name="adj2" fmla="val 52709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Multiply 5 three times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" name="Cloud Callout 33"/>
          <p:cNvSpPr/>
          <p:nvPr/>
        </p:nvSpPr>
        <p:spPr>
          <a:xfrm>
            <a:off x="1653220" y="2254305"/>
            <a:ext cx="2392567" cy="729940"/>
          </a:xfrm>
          <a:prstGeom prst="cloudCallout">
            <a:avLst>
              <a:gd name="adj1" fmla="val -52831"/>
              <a:gd name="adj2" fmla="val 56468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Multiply (-5)   three times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4201766" y="1310475"/>
            <a:ext cx="1291954" cy="416365"/>
          </a:xfrm>
          <a:prstGeom prst="wedgeRoundRectCallout">
            <a:avLst>
              <a:gd name="adj1" fmla="val -18611"/>
              <a:gd name="adj2" fmla="val 7293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3175">
                  <a:solidFill>
                    <a:prstClr val="black"/>
                  </a:solidFill>
                </a:ln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Hence we get the result</a:t>
            </a:r>
            <a:endParaRPr lang="en-US" sz="1200" dirty="0">
              <a:ln w="3175">
                <a:solidFill>
                  <a:prstClr val="black"/>
                </a:solidFill>
              </a:ln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Rounded Rectangular Callout 39"/>
          <p:cNvSpPr/>
          <p:nvPr/>
        </p:nvSpPr>
        <p:spPr>
          <a:xfrm>
            <a:off x="4098226" y="1765534"/>
            <a:ext cx="1291954" cy="416365"/>
          </a:xfrm>
          <a:prstGeom prst="wedgeRoundRectCallout">
            <a:avLst>
              <a:gd name="adj1" fmla="val -18611"/>
              <a:gd name="adj2" fmla="val 7293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3175">
                  <a:solidFill>
                    <a:prstClr val="black"/>
                  </a:solidFill>
                </a:ln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Hence we get the result</a:t>
            </a:r>
            <a:endParaRPr lang="en-US" sz="1200" dirty="0">
              <a:ln w="3175">
                <a:solidFill>
                  <a:prstClr val="black"/>
                </a:solidFill>
              </a:ln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4098226" y="2113018"/>
            <a:ext cx="1291954" cy="416365"/>
          </a:xfrm>
          <a:prstGeom prst="wedgeRoundRectCallout">
            <a:avLst>
              <a:gd name="adj1" fmla="val -18611"/>
              <a:gd name="adj2" fmla="val 7293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3175">
                  <a:solidFill>
                    <a:prstClr val="black"/>
                  </a:solidFill>
                </a:ln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Hence we get the result</a:t>
            </a:r>
            <a:endParaRPr lang="en-US" sz="1200" dirty="0">
              <a:ln w="3175">
                <a:solidFill>
                  <a:prstClr val="black"/>
                </a:solidFill>
              </a:ln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4028751" y="2550006"/>
            <a:ext cx="1291954" cy="416365"/>
          </a:xfrm>
          <a:prstGeom prst="wedgeRoundRectCallout">
            <a:avLst>
              <a:gd name="adj1" fmla="val -18611"/>
              <a:gd name="adj2" fmla="val 7293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3175">
                  <a:solidFill>
                    <a:prstClr val="black"/>
                  </a:solidFill>
                </a:ln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Hence we get the result</a:t>
            </a:r>
            <a:endParaRPr lang="en-US" sz="1200" dirty="0">
              <a:ln w="3175">
                <a:solidFill>
                  <a:prstClr val="black"/>
                </a:solidFill>
              </a:ln>
              <a:solidFill>
                <a:prstClr val="black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31343" y="2124591"/>
            <a:ext cx="1046475" cy="50974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Let us take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(-2)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934592" y="2520992"/>
            <a:ext cx="936260" cy="463405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Let us take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58474" y="2909170"/>
            <a:ext cx="1088496" cy="45895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Let us take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(-5)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85800" y="678220"/>
            <a:ext cx="1871647" cy="414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Any number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116074" y="678974"/>
            <a:ext cx="2261852" cy="414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 smtClean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cube of an integer</a:t>
            </a:r>
          </a:p>
        </p:txBody>
      </p:sp>
      <p:sp>
        <p:nvSpPr>
          <p:cNvPr id="43" name="Flowchart: Alternate Process 42"/>
          <p:cNvSpPr/>
          <p:nvPr/>
        </p:nvSpPr>
        <p:spPr>
          <a:xfrm>
            <a:off x="934592" y="1708571"/>
            <a:ext cx="851145" cy="463405"/>
          </a:xfrm>
          <a:prstGeom prst="flowChartAlternateProcess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Let us take 2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Cloud Callout 30"/>
          <p:cNvSpPr/>
          <p:nvPr/>
        </p:nvSpPr>
        <p:spPr>
          <a:xfrm>
            <a:off x="1499600" y="1101663"/>
            <a:ext cx="2008909" cy="663582"/>
          </a:xfrm>
          <a:prstGeom prst="cloudCallout">
            <a:avLst>
              <a:gd name="adj1" fmla="val -46412"/>
              <a:gd name="adj2" fmla="val 68421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Multiply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 </a:t>
            </a:r>
            <a:r>
              <a: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three times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838419" y="727058"/>
            <a:ext cx="1376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perfect cube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5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0.3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3" grpId="0" animBg="1"/>
      <p:bldP spid="43" grpId="1" animBg="1"/>
      <p:bldP spid="31" grpId="0" animBg="1"/>
      <p:bldP spid="31" grpId="1" animBg="1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24810" y="295910"/>
            <a:ext cx="2694380" cy="3995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n w="18415" cmpd="sng">
                  <a:noFill/>
                  <a:prstDash val="solid"/>
                </a:ln>
                <a:solidFill>
                  <a:srgbClr val="002060"/>
                </a:solidFill>
                <a:latin typeface="Bookman Old Style" panose="02050604050505020204" pitchFamily="18" charset="0"/>
              </a:rPr>
              <a:t>PERFECT CUBE </a:t>
            </a:r>
            <a:endParaRPr lang="en-US" sz="2000" b="1" dirty="0">
              <a:ln w="18415" cmpd="sng">
                <a:noFill/>
                <a:prstDash val="solid"/>
              </a:ln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5600" y="1779270"/>
            <a:ext cx="41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r>
              <a:rPr lang="en-US" sz="1600" b="1" baseline="30000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3</a:t>
            </a:r>
            <a:endParaRPr lang="en-US" sz="1600" b="1" baseline="30000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6844" y="17792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6388" y="1779270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×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2 </a:t>
            </a:r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×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2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6844" y="218992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6388" y="218992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8</a:t>
            </a:r>
            <a:endParaRPr lang="en-US" sz="1600" b="1" baseline="30000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0290" y="1779270"/>
            <a:ext cx="5132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–2</a:t>
            </a:r>
            <a:r>
              <a:rPr lang="en-US" sz="1600" b="1" baseline="30000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3</a:t>
            </a:r>
            <a:endParaRPr lang="en-US" sz="1600" b="1" baseline="30000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1866" y="17792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54430" y="1779270"/>
            <a:ext cx="1846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–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2) </a:t>
            </a:r>
            <a:r>
              <a:rPr lang="en-US" sz="14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×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–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2) </a:t>
            </a:r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×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(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–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2)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9674" y="218992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54430" y="2189928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–8</a:t>
            </a:r>
            <a:endParaRPr lang="en-US" sz="1600" b="1" baseline="30000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5600" y="2769870"/>
            <a:ext cx="41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5</a:t>
            </a:r>
            <a:r>
              <a:rPr lang="en-US" sz="1600" b="1" baseline="30000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3</a:t>
            </a:r>
            <a:endParaRPr lang="en-US" sz="1600" b="1" baseline="30000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6844" y="27698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26388" y="2769870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5 × 5 × 5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86844" y="31475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26388" y="314759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25</a:t>
            </a:r>
            <a:endParaRPr lang="en-US" sz="1600" b="1" baseline="30000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80290" y="2769870"/>
            <a:ext cx="5132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–5</a:t>
            </a:r>
            <a:r>
              <a:rPr lang="en-US" sz="1600" b="1" baseline="30000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3</a:t>
            </a:r>
            <a:endParaRPr lang="en-US" sz="1600" b="1" baseline="30000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9674" y="278187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54430" y="2781879"/>
            <a:ext cx="20072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(– 5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) × 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(– 5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) × 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(–5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)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769674" y="31475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sz="1600" b="1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54430" y="3147596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–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125</a:t>
            </a:r>
            <a:endParaRPr lang="en-US" sz="1600" b="1" baseline="30000" dirty="0">
              <a:solidFill>
                <a:srgbClr val="00206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26388" y="218992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8</a:t>
            </a:r>
            <a:endParaRPr lang="en-US" sz="1600" b="1" baseline="30000" dirty="0">
              <a:solidFill>
                <a:srgbClr val="FF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54430" y="2189928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–</a:t>
            </a:r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8</a:t>
            </a:r>
            <a:endParaRPr lang="en-US" sz="1600" b="1" baseline="30000" dirty="0">
              <a:solidFill>
                <a:srgbClr val="FF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26388" y="314759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</a:t>
            </a:r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25</a:t>
            </a:r>
            <a:endParaRPr lang="en-US" sz="1600" b="1" baseline="30000" dirty="0">
              <a:solidFill>
                <a:srgbClr val="FF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54430" y="3147596"/>
            <a:ext cx="696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–</a:t>
            </a:r>
            <a:r>
              <a:rPr lang="en-US" sz="1600" b="1" dirty="0" smtClean="0">
                <a:solidFill>
                  <a:srgbClr val="FF00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125</a:t>
            </a:r>
            <a:endParaRPr lang="en-US" sz="1600" b="1" baseline="30000" dirty="0">
              <a:solidFill>
                <a:srgbClr val="FF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127010" y="1428750"/>
            <a:ext cx="2618298" cy="558189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Hence these numbers  are called Perfect Cubes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749878" y="1479319"/>
            <a:ext cx="1502801" cy="495696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ymbol" panose="05050102010706020507" pitchFamily="18" charset="2"/>
              </a:rPr>
              <a:t>\ </a:t>
            </a: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Multiply </a:t>
            </a:r>
            <a:r>
              <a:rPr lang="en-US" sz="1400" b="1" dirty="0">
                <a:solidFill>
                  <a:schemeClr val="bg1"/>
                </a:solidFill>
                <a:latin typeface="Book Antiqua" panose="02040602050305030304" pitchFamily="18" charset="0"/>
              </a:rPr>
              <a:t>(-5)    </a:t>
            </a: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b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   three </a:t>
            </a:r>
            <a:r>
              <a:rPr lang="en-US" sz="1400" b="1" dirty="0">
                <a:solidFill>
                  <a:schemeClr val="bg1"/>
                </a:solidFill>
                <a:latin typeface="Book Antiqua" panose="02040602050305030304" pitchFamily="18" charset="0"/>
              </a:rPr>
              <a:t>times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813417" y="1428750"/>
            <a:ext cx="1481169" cy="464526"/>
          </a:xfrm>
          <a:prstGeom prst="roundRect">
            <a:avLst/>
          </a:prstGeom>
          <a:solidFill>
            <a:srgbClr val="00B0F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Hence we get the result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813417" y="1428750"/>
            <a:ext cx="1481169" cy="464526"/>
          </a:xfrm>
          <a:prstGeom prst="roundRect">
            <a:avLst/>
          </a:prstGeom>
          <a:solidFill>
            <a:srgbClr val="00B0F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Hence we get the result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813417" y="1428750"/>
            <a:ext cx="1481169" cy="464526"/>
          </a:xfrm>
          <a:prstGeom prst="roundRect">
            <a:avLst/>
          </a:prstGeom>
          <a:solidFill>
            <a:srgbClr val="00B0F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Hence we get the result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813417" y="1428750"/>
            <a:ext cx="1481169" cy="464526"/>
          </a:xfrm>
          <a:prstGeom prst="roundRect">
            <a:avLst/>
          </a:prstGeom>
          <a:solidFill>
            <a:srgbClr val="00B0F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Hence we get the result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763321" y="1451505"/>
            <a:ext cx="1587684" cy="347472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Let us take (-2)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763321" y="1451505"/>
            <a:ext cx="1386654" cy="347472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Let us take 5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763321" y="1451505"/>
            <a:ext cx="1580360" cy="347472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Let us take (-5)</a:t>
            </a:r>
          </a:p>
        </p:txBody>
      </p:sp>
      <p:sp>
        <p:nvSpPr>
          <p:cNvPr id="43" name="Flowchart: Alternate Process 42"/>
          <p:cNvSpPr/>
          <p:nvPr/>
        </p:nvSpPr>
        <p:spPr>
          <a:xfrm>
            <a:off x="6763321" y="1451505"/>
            <a:ext cx="1378694" cy="348163"/>
          </a:xfrm>
          <a:prstGeom prst="flowChartAlternateProcess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Let us take 2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6749878" y="1479319"/>
            <a:ext cx="1382196" cy="474362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Symbol" panose="05050102010706020507" pitchFamily="18" charset="2"/>
              </a:rPr>
              <a:t>\</a:t>
            </a: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Multiply </a:t>
            </a:r>
            <a:r>
              <a:rPr lang="en-US" sz="1400" b="1" dirty="0">
                <a:solidFill>
                  <a:schemeClr val="bg1"/>
                </a:solidFill>
                <a:latin typeface="Book Antiqua" panose="02040602050305030304" pitchFamily="18" charset="0"/>
              </a:rPr>
              <a:t>2 </a:t>
            </a: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 </a:t>
            </a:r>
            <a:b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   three </a:t>
            </a:r>
            <a:r>
              <a:rPr lang="en-US" sz="1400" b="1" dirty="0">
                <a:solidFill>
                  <a:schemeClr val="bg1"/>
                </a:solidFill>
                <a:latin typeface="Book Antiqua" panose="02040602050305030304" pitchFamily="18" charset="0"/>
              </a:rPr>
              <a:t>times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3419000" y="299921"/>
            <a:ext cx="2251877" cy="379041"/>
          </a:xfrm>
          <a:prstGeom prst="roundRect">
            <a:avLst>
              <a:gd name="adj" fmla="val 5895"/>
            </a:avLst>
          </a:prstGeom>
          <a:solidFill>
            <a:srgbClr val="FF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3217" y="1092529"/>
            <a:ext cx="1379311" cy="283464"/>
          </a:xfrm>
          <a:prstGeom prst="roundRect">
            <a:avLst/>
          </a:prstGeom>
          <a:solidFill>
            <a:srgbClr val="FF9900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b="1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539321" y="1088465"/>
            <a:ext cx="1979658" cy="283464"/>
          </a:xfrm>
          <a:prstGeom prst="roundRect">
            <a:avLst/>
          </a:prstGeom>
          <a:solidFill>
            <a:srgbClr val="FF9900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b="1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650784" y="1103705"/>
            <a:ext cx="1379311" cy="283464"/>
          </a:xfrm>
          <a:prstGeom prst="roundRect">
            <a:avLst/>
          </a:prstGeom>
          <a:solidFill>
            <a:srgbClr val="FF9900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en-US" b="1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016329"/>
            <a:ext cx="7468362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Any number which is the cube of an integer is called a perfect cube.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749878" y="1479319"/>
            <a:ext cx="1380034" cy="450635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ymbol" panose="05050102010706020507" pitchFamily="18" charset="2"/>
              </a:rPr>
              <a:t>\ </a:t>
            </a: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Multiply </a:t>
            </a:r>
            <a:r>
              <a:rPr lang="en-US" sz="1400" b="1" dirty="0">
                <a:solidFill>
                  <a:schemeClr val="bg1"/>
                </a:solidFill>
                <a:latin typeface="Book Antiqua" panose="02040602050305030304" pitchFamily="18" charset="0"/>
              </a:rPr>
              <a:t>5 </a:t>
            </a: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b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   three </a:t>
            </a:r>
            <a:r>
              <a:rPr lang="en-US" sz="1400" b="1" dirty="0">
                <a:solidFill>
                  <a:schemeClr val="bg1"/>
                </a:solidFill>
                <a:latin typeface="Book Antiqua" panose="02040602050305030304" pitchFamily="18" charset="0"/>
              </a:rPr>
              <a:t>times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749878" y="1479319"/>
            <a:ext cx="1484220" cy="468932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ymbol" panose="05050102010706020507" pitchFamily="18" charset="2"/>
              </a:rPr>
              <a:t>\ </a:t>
            </a: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Multiply </a:t>
            </a:r>
            <a:r>
              <a:rPr lang="en-US" sz="1400" b="1" dirty="0">
                <a:solidFill>
                  <a:schemeClr val="bg1"/>
                </a:solidFill>
                <a:latin typeface="Book Antiqua" panose="02040602050305030304" pitchFamily="18" charset="0"/>
              </a:rPr>
              <a:t>(-2) </a:t>
            </a: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/>
            </a:r>
            <a:b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</a:br>
            <a:r>
              <a:rPr lang="en-US" sz="14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    three </a:t>
            </a:r>
            <a:r>
              <a:rPr lang="en-US" sz="1400" b="1" dirty="0">
                <a:solidFill>
                  <a:schemeClr val="bg1"/>
                </a:solidFill>
                <a:latin typeface="Book Antiqua" panose="02040602050305030304" pitchFamily="18" charset="0"/>
              </a:rPr>
              <a:t>times</a:t>
            </a:r>
          </a:p>
        </p:txBody>
      </p:sp>
    </p:spTree>
    <p:extLst>
      <p:ext uri="{BB962C8B-B14F-4D97-AF65-F5344CB8AC3E}">
        <p14:creationId xmlns:p14="http://schemas.microsoft.com/office/powerpoint/2010/main" val="23936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9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9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9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3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7" fill="hold">
                          <p:stCondLst>
                            <p:cond delay="indefinite"/>
                          </p:stCondLst>
                          <p:childTnLst>
                            <p:par>
                              <p:cTn id="1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9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0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8" fill="hold">
                          <p:stCondLst>
                            <p:cond delay="indefinite"/>
                          </p:stCondLst>
                          <p:childTnLst>
                            <p:par>
                              <p:cTn id="1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0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4" fill="hold">
                          <p:stCondLst>
                            <p:cond delay="indefinite"/>
                          </p:stCondLst>
                          <p:childTnLst>
                            <p:par>
                              <p:cTn id="1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8" fill="hold">
                          <p:stCondLst>
                            <p:cond delay="indefinite"/>
                          </p:stCondLst>
                          <p:childTnLst>
                            <p:par>
                              <p:cTn id="2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0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4" fill="hold">
                          <p:stCondLst>
                            <p:cond delay="indefinite"/>
                          </p:stCondLst>
                          <p:childTnLst>
                            <p:par>
                              <p:cTn id="2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6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5" fill="hold">
                          <p:stCondLst>
                            <p:cond delay="indefinite"/>
                          </p:stCondLst>
                          <p:childTnLst>
                            <p:par>
                              <p:cTn id="2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2" fill="hold">
                          <p:stCondLst>
                            <p:cond delay="indefinite"/>
                          </p:stCondLst>
                          <p:childTnLst>
                            <p:par>
                              <p:cTn id="2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7" fill="hold">
                          <p:stCondLst>
                            <p:cond delay="indefinite"/>
                          </p:stCondLst>
                          <p:childTnLst>
                            <p:par>
                              <p:cTn id="2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9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5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3" fill="hold">
                          <p:stCondLst>
                            <p:cond delay="indefinite"/>
                          </p:stCondLst>
                          <p:childTnLst>
                            <p:par>
                              <p:cTn id="2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8" fill="hold">
                          <p:stCondLst>
                            <p:cond delay="indefinite"/>
                          </p:stCondLst>
                          <p:childTnLst>
                            <p:par>
                              <p:cTn id="2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0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4" fill="hold">
                          <p:stCondLst>
                            <p:cond delay="indefinite"/>
                          </p:stCondLst>
                          <p:childTnLst>
                            <p:par>
                              <p:cTn id="2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9" fill="hold">
                          <p:stCondLst>
                            <p:cond delay="indefinite"/>
                          </p:stCondLst>
                          <p:childTnLst>
                            <p:par>
                              <p:cTn id="2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9" fill="hold">
                          <p:stCondLst>
                            <p:cond delay="indefinite"/>
                          </p:stCondLst>
                          <p:childTnLst>
                            <p:par>
                              <p:cTn id="2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1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5" fill="hold">
                          <p:stCondLst>
                            <p:cond delay="indefinite"/>
                          </p:stCondLst>
                          <p:childTnLst>
                            <p:par>
                              <p:cTn id="2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7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9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6" grpId="0"/>
          <p:bldP spid="27" grpId="0"/>
          <p:bldP spid="28" grpId="0"/>
          <p:bldP spid="29" grpId="0"/>
          <p:bldP spid="30" grpId="0" animBg="1"/>
          <p:bldP spid="30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3" grpId="0" animBg="1"/>
          <p:bldP spid="43" grpId="1" animBg="1"/>
          <p:bldP spid="44" grpId="0" animBg="1"/>
          <p:bldP spid="44" grpId="1" animBg="1"/>
          <p:bldP spid="48" grpId="0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32" grpId="0" animBg="1"/>
          <p:bldP spid="32" grpId="1" animBg="1"/>
          <p:bldP spid="31" grpId="0" animBg="1"/>
          <p:bldP spid="3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4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9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4" fill="hold">
                          <p:stCondLst>
                            <p:cond delay="indefinite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9" fill="hold">
                          <p:stCondLst>
                            <p:cond delay="indefinite"/>
                          </p:stCondLst>
                          <p:childTnLst>
                            <p:par>
                              <p:cTn id="1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5" fill="hold">
                          <p:stCondLst>
                            <p:cond delay="indefinite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3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4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9" fill="hold">
                          <p:stCondLst>
                            <p:cond delay="indefinite"/>
                          </p:stCondLst>
                          <p:childTnLst>
                            <p:par>
                              <p:cTn id="1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5" fill="hold">
                          <p:stCondLst>
                            <p:cond delay="indefinite"/>
                          </p:stCondLst>
                          <p:childTnLst>
                            <p:par>
                              <p:cTn id="1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7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8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9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1" fill="hold">
                          <p:stCondLst>
                            <p:cond delay="indefinite"/>
                          </p:stCondLst>
                          <p:childTnLst>
                            <p:par>
                              <p:cTn id="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5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6" fill="hold">
                          <p:stCondLst>
                            <p:cond delay="indefinite"/>
                          </p:stCondLst>
                          <p:childTnLst>
                            <p:par>
                              <p:cTn id="1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1" fill="hold">
                          <p:stCondLst>
                            <p:cond delay="indefinite"/>
                          </p:stCondLst>
                          <p:childTnLst>
                            <p:par>
                              <p:cTn id="1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3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7" fill="hold">
                          <p:stCondLst>
                            <p:cond delay="indefinite"/>
                          </p:stCondLst>
                          <p:childTnLst>
                            <p:par>
                              <p:cTn id="1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9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80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1" dur="500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3" fill="hold">
                          <p:stCondLst>
                            <p:cond delay="indefinite"/>
                          </p:stCondLst>
                          <p:childTnLst>
                            <p:par>
                              <p:cTn id="1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8" fill="hold">
                          <p:stCondLst>
                            <p:cond delay="indefinite"/>
                          </p:stCondLst>
                          <p:childTnLst>
                            <p:par>
                              <p:cTn id="1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4" fill="hold">
                          <p:stCondLst>
                            <p:cond delay="indefinite"/>
                          </p:stCondLst>
                          <p:childTnLst>
                            <p:par>
                              <p:cTn id="1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9" fill="hold">
                          <p:stCondLst>
                            <p:cond delay="indefinite"/>
                          </p:stCondLst>
                          <p:childTnLst>
                            <p:par>
                              <p:cTn id="2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02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8" fill="hold">
                          <p:stCondLst>
                            <p:cond delay="indefinite"/>
                          </p:stCondLst>
                          <p:childTnLst>
                            <p:par>
                              <p:cTn id="2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4" fill="hold">
                          <p:stCondLst>
                            <p:cond delay="indefinite"/>
                          </p:stCondLst>
                          <p:childTnLst>
                            <p:par>
                              <p:cTn id="2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6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7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8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0" fill="hold">
                          <p:stCondLst>
                            <p:cond delay="indefinite"/>
                          </p:stCondLst>
                          <p:childTnLst>
                            <p:par>
                              <p:cTn id="2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5" fill="hold">
                          <p:stCondLst>
                            <p:cond delay="indefinite"/>
                          </p:stCondLst>
                          <p:childTnLst>
                            <p:par>
                              <p:cTn id="2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0" fill="hold">
                          <p:stCondLst>
                            <p:cond delay="indefinite"/>
                          </p:stCondLst>
                          <p:childTnLst>
                            <p:par>
                              <p:cTn id="2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6" fill="hold">
                          <p:stCondLst>
                            <p:cond delay="indefinite"/>
                          </p:stCondLst>
                          <p:childTnLst>
                            <p:par>
                              <p:cTn id="2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8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9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0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2" fill="hold">
                          <p:stCondLst>
                            <p:cond delay="indefinite"/>
                          </p:stCondLst>
                          <p:childTnLst>
                            <p:par>
                              <p:cTn id="2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7" fill="hold">
                          <p:stCondLst>
                            <p:cond delay="indefinite"/>
                          </p:stCondLst>
                          <p:childTnLst>
                            <p:par>
                              <p:cTn id="2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9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3" fill="hold">
                          <p:stCondLst>
                            <p:cond delay="indefinite"/>
                          </p:stCondLst>
                          <p:childTnLst>
                            <p:par>
                              <p:cTn id="2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8" fill="hold">
                          <p:stCondLst>
                            <p:cond delay="indefinite"/>
                          </p:stCondLst>
                          <p:childTnLst>
                            <p:par>
                              <p:cTn id="2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0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61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2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4" fill="hold">
                          <p:stCondLst>
                            <p:cond delay="indefinite"/>
                          </p:stCondLst>
                          <p:childTnLst>
                            <p:par>
                              <p:cTn id="2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9" fill="hold">
                          <p:stCondLst>
                            <p:cond delay="indefinite"/>
                          </p:stCondLst>
                          <p:childTnLst>
                            <p:par>
                              <p:cTn id="2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9" fill="hold">
                          <p:stCondLst>
                            <p:cond delay="indefinite"/>
                          </p:stCondLst>
                          <p:childTnLst>
                            <p:par>
                              <p:cTn id="2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5" fill="hold">
                          <p:stCondLst>
                            <p:cond delay="indefinite"/>
                          </p:stCondLst>
                          <p:childTnLst>
                            <p:par>
                              <p:cTn id="2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7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8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9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9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6" grpId="0"/>
          <p:bldP spid="27" grpId="0"/>
          <p:bldP spid="28" grpId="0"/>
          <p:bldP spid="29" grpId="0"/>
          <p:bldP spid="30" grpId="0" animBg="1"/>
          <p:bldP spid="30" grpId="1" animBg="1"/>
          <p:bldP spid="33" grpId="0" animBg="1"/>
          <p:bldP spid="33" grpId="1" animBg="1"/>
          <p:bldP spid="34" grpId="0" animBg="1"/>
          <p:bldP spid="34" grpId="1" animBg="1"/>
          <p:bldP spid="35" grpId="0" animBg="1"/>
          <p:bldP spid="35" grpId="1" animBg="1"/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3" grpId="0" animBg="1"/>
          <p:bldP spid="43" grpId="1" animBg="1"/>
          <p:bldP spid="44" grpId="0" animBg="1"/>
          <p:bldP spid="44" grpId="1" animBg="1"/>
          <p:bldP spid="48" grpId="0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32" grpId="0" animBg="1"/>
          <p:bldP spid="32" grpId="1" animBg="1"/>
          <p:bldP spid="31" grpId="0" animBg="1"/>
          <p:bldP spid="31" grpId="1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2607974" y="1428750"/>
            <a:ext cx="1143000" cy="685800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</a:rPr>
              <a:t>8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800600" y="1428750"/>
            <a:ext cx="1143000" cy="685800"/>
          </a:xfrm>
          <a:prstGeom prst="roundRect">
            <a:avLst/>
          </a:prstGeom>
          <a:solidFill>
            <a:srgbClr val="FF7C8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25000" y="2440762"/>
            <a:ext cx="1692174" cy="602181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Is 8 Cube of any number?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125000" y="2461109"/>
            <a:ext cx="606258" cy="373480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Yes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125000" y="2489018"/>
            <a:ext cx="2046063" cy="345863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endParaRPr lang="en-US" sz="1400" b="1" dirty="0">
              <a:ln w="11430"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8" name="Picture 4" descr="http://www.clipartbest.com/cliparts/9cR/dyx/9cRdyxr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75" y="1581150"/>
            <a:ext cx="99059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5105400" y="2371041"/>
            <a:ext cx="1867998" cy="548245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Is 10 Cube of any number?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105400" y="2371041"/>
            <a:ext cx="700952" cy="339527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No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105400" y="2371041"/>
            <a:ext cx="2654328" cy="370812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1400" b="1" dirty="0">
                <a:ln w="1143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Symbol" panose="05050102010706020507" pitchFamily="18" charset="2"/>
                <a:ea typeface="Cambria Math" panose="02040503050406030204" pitchFamily="18" charset="0"/>
              </a:rPr>
              <a:t>\</a:t>
            </a:r>
            <a:r>
              <a:rPr lang="en-US" sz="1400" b="1" dirty="0">
                <a:ln w="1143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ookman Old Style" panose="02050604050505020204" pitchFamily="18" charset="0"/>
                <a:ea typeface="Cambria Math" panose="02040503050406030204" pitchFamily="18" charset="0"/>
              </a:rPr>
              <a:t>10 is not a perfect cube.</a:t>
            </a:r>
          </a:p>
        </p:txBody>
      </p:sp>
      <p:pic>
        <p:nvPicPr>
          <p:cNvPr id="21" name="Picture 2" descr="http://t1.gstatic.com/images?q=tbn:ANd9GcRFdAlXbwGU5yGpFiZcjHKXQXlgJD5UogTathb82kTU8K0_Ny8unw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7" b="100000" l="885" r="100000">
                        <a14:foregroundMark x1="19912" y1="10762" x2="58407" y2="71300"/>
                        <a14:foregroundMark x1="58407" y1="71300" x2="58407" y2="71300"/>
                        <a14:foregroundMark x1="55310" y1="30045" x2="18584" y2="83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04950"/>
            <a:ext cx="880353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21793" y="2506704"/>
            <a:ext cx="206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r>
              <a:rPr lang="en-US" sz="14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Bookman Old Style" pitchFamily="18" charset="0"/>
              </a:rPr>
              <a:t>8 is a perfect cube</a:t>
            </a:r>
            <a:endParaRPr lang="en-US" sz="14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24810" y="295910"/>
            <a:ext cx="2694380" cy="3995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n w="18415" cmpd="sng">
                  <a:noFill/>
                  <a:prstDash val="solid"/>
                </a:ln>
                <a:solidFill>
                  <a:srgbClr val="002060"/>
                </a:solidFill>
                <a:latin typeface="Bookman Old Style" panose="02050604050505020204" pitchFamily="18" charset="0"/>
              </a:rPr>
              <a:t>PERFECT CUBE </a:t>
            </a:r>
            <a:endParaRPr lang="en-US" sz="2000" b="1" dirty="0">
              <a:ln w="18415" cmpd="sng">
                <a:noFill/>
                <a:prstDash val="solid"/>
              </a:ln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19000" y="299921"/>
            <a:ext cx="2251877" cy="379041"/>
          </a:xfrm>
          <a:prstGeom prst="roundRect">
            <a:avLst>
              <a:gd name="adj" fmla="val 5895"/>
            </a:avLst>
          </a:prstGeom>
          <a:solidFill>
            <a:srgbClr val="FF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14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3" grpId="0"/>
      <p:bldP spid="3" grpId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H="1">
            <a:off x="1142347" y="1025965"/>
            <a:ext cx="949" cy="59134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352424" y="1397810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37495" y="1332230"/>
            <a:ext cx="3782866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4 numbers, less than 100 which are perfect cubes.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24560" y="590550"/>
            <a:ext cx="2899216" cy="44642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INTERESTING FACTS</a:t>
            </a:r>
            <a:endParaRPr lang="en-US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9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61" y="-19045"/>
            <a:ext cx="9197322" cy="518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78180" y="838960"/>
            <a:ext cx="4456459" cy="3973070"/>
            <a:chOff x="1839455" y="573134"/>
            <a:chExt cx="4456459" cy="3973070"/>
          </a:xfrm>
        </p:grpSpPr>
        <p:sp>
          <p:nvSpPr>
            <p:cNvPr id="4" name="Rounded Rectangle 3"/>
            <p:cNvSpPr/>
            <p:nvPr/>
          </p:nvSpPr>
          <p:spPr>
            <a:xfrm>
              <a:off x="1839455" y="573134"/>
              <a:ext cx="4447045" cy="3973070"/>
            </a:xfrm>
            <a:prstGeom prst="roundRect">
              <a:avLst>
                <a:gd name="adj" fmla="val 857"/>
              </a:avLst>
            </a:prstGeom>
            <a:solidFill>
              <a:srgbClr val="FF006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2060"/>
                </a:solidFill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851930" y="1012688"/>
              <a:ext cx="4443984" cy="0"/>
            </a:xfrm>
            <a:prstGeom prst="line">
              <a:avLst/>
            </a:prstGeom>
            <a:ln w="127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851930" y="1397875"/>
              <a:ext cx="4443984" cy="0"/>
            </a:xfrm>
            <a:prstGeom prst="line">
              <a:avLst/>
            </a:prstGeom>
            <a:ln w="127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851930" y="1775181"/>
              <a:ext cx="4443984" cy="0"/>
            </a:xfrm>
            <a:prstGeom prst="line">
              <a:avLst/>
            </a:prstGeom>
            <a:ln w="127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851930" y="2171943"/>
              <a:ext cx="4443984" cy="0"/>
            </a:xfrm>
            <a:prstGeom prst="line">
              <a:avLst/>
            </a:prstGeom>
            <a:ln w="127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851930" y="2541368"/>
              <a:ext cx="4443984" cy="0"/>
            </a:xfrm>
            <a:prstGeom prst="line">
              <a:avLst/>
            </a:prstGeom>
            <a:ln w="127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51930" y="2938130"/>
              <a:ext cx="4443984" cy="0"/>
            </a:xfrm>
            <a:prstGeom prst="line">
              <a:avLst/>
            </a:prstGeom>
            <a:ln w="127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851930" y="3338586"/>
              <a:ext cx="4443984" cy="0"/>
            </a:xfrm>
            <a:prstGeom prst="line">
              <a:avLst/>
            </a:prstGeom>
            <a:ln w="127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851930" y="3758498"/>
              <a:ext cx="4443984" cy="0"/>
            </a:xfrm>
            <a:prstGeom prst="line">
              <a:avLst/>
            </a:prstGeom>
            <a:ln w="127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851930" y="4142050"/>
              <a:ext cx="4443984" cy="0"/>
            </a:xfrm>
            <a:prstGeom prst="line">
              <a:avLst/>
            </a:prstGeom>
            <a:ln w="1270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 rot="16200000" flipV="1">
              <a:off x="2079109" y="774577"/>
              <a:ext cx="3939869" cy="3561507"/>
              <a:chOff x="4571999" y="966388"/>
              <a:chExt cx="4807391" cy="312936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4572000" y="966388"/>
                <a:ext cx="480739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572000" y="1351575"/>
                <a:ext cx="480739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572000" y="1728881"/>
                <a:ext cx="480739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572000" y="2125643"/>
                <a:ext cx="480739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572000" y="2495068"/>
                <a:ext cx="480739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572000" y="2891830"/>
                <a:ext cx="480739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572000" y="3292286"/>
                <a:ext cx="480739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571999" y="3703650"/>
                <a:ext cx="480739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572000" y="4095750"/>
                <a:ext cx="4807390" cy="0"/>
              </a:xfrm>
              <a:prstGeom prst="line">
                <a:avLst/>
              </a:prstGeom>
              <a:ln w="12700"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2336866" y="369329"/>
            <a:ext cx="1215286" cy="472681"/>
            <a:chOff x="3717327" y="209550"/>
            <a:chExt cx="1215286" cy="472681"/>
          </a:xfrm>
        </p:grpSpPr>
        <p:sp>
          <p:nvSpPr>
            <p:cNvPr id="9" name="Rounded Rectangle 8"/>
            <p:cNvSpPr/>
            <p:nvPr/>
          </p:nvSpPr>
          <p:spPr>
            <a:xfrm>
              <a:off x="3717327" y="209550"/>
              <a:ext cx="1215286" cy="381000"/>
            </a:xfrm>
            <a:prstGeom prst="roundRect">
              <a:avLst/>
            </a:prstGeom>
            <a:solidFill>
              <a:srgbClr val="FF7C80"/>
            </a:solidFill>
            <a:ln w="127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2060"/>
                  </a:solidFill>
                  <a:latin typeface="Bookman Old Style" panose="02050604050505020204" pitchFamily="18" charset="0"/>
                </a:rPr>
                <a:t>Working</a:t>
              </a:r>
              <a:endParaRPr lang="en-US" b="1" dirty="0">
                <a:solidFill>
                  <a:srgbClr val="00206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 flipV="1">
              <a:off x="3972560" y="596659"/>
              <a:ext cx="45720" cy="85572"/>
            </a:xfrm>
            <a:prstGeom prst="roundRect">
              <a:avLst/>
            </a:prstGeom>
            <a:solidFill>
              <a:srgbClr val="FF7C80"/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 flipV="1">
              <a:off x="4648200" y="596659"/>
              <a:ext cx="45720" cy="85572"/>
            </a:xfrm>
            <a:prstGeom prst="roundRect">
              <a:avLst/>
            </a:prstGeom>
            <a:solidFill>
              <a:srgbClr val="FF7C80"/>
            </a:solidFill>
            <a:ln w="63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825644" y="935281"/>
            <a:ext cx="178175" cy="241326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3941027" y="934075"/>
            <a:ext cx="226588" cy="243739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3405168" y="1721190"/>
            <a:ext cx="301589" cy="243739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2093744" y="3277971"/>
            <a:ext cx="301752" cy="243739"/>
          </a:xfrm>
          <a:prstGeom prst="roundRect">
            <a:avLst/>
          </a:prstGeom>
          <a:solidFill>
            <a:srgbClr val="00FFFF"/>
          </a:solidFill>
          <a:ln w="952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26908" y="893923"/>
            <a:ext cx="4451448" cy="3884598"/>
            <a:chOff x="2107369" y="787243"/>
            <a:chExt cx="4451448" cy="3884598"/>
          </a:xfrm>
        </p:grpSpPr>
        <p:sp>
          <p:nvSpPr>
            <p:cNvPr id="30" name="TextBox 29"/>
            <p:cNvSpPr txBox="1"/>
            <p:nvPr/>
          </p:nvSpPr>
          <p:spPr>
            <a:xfrm>
              <a:off x="2148156" y="787243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52329" y="787243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07448" y="787243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89445" y="787243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38644" y="787243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42817" y="787243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97936" y="787243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79933" y="787243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664987" y="787243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57088" y="787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07369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11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73886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  <a:latin typeface="Comic Sans MS" panose="030F0702030302020204" pitchFamily="66" charset="0"/>
                </a:rPr>
                <a:t>12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54553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408622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65078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299691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732885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177226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623954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068295" y="120024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107369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21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473886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22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954553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08622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65078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299691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32885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177226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23954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29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068295" y="1574723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107369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31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473886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32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954553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08622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865078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299691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732885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177226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623954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39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068295" y="1963511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107369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41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473886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42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954553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408622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865078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299691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732885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177226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623954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49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068295" y="2358569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107369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51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473886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52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954553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408622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865078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299691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732885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177226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623954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59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068295" y="2733896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107369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61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473886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62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54553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408622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865078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299691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732885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177226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623954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69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068295" y="3122684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2107369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71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473886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72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954553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408622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865078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299691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732885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177226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623954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79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068295" y="3538370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107369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81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2473886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82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954553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408622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65078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299691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732885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177226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623954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89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068295" y="3938775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107369" y="433328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91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473886" y="433328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92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954553" y="433328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93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408622" y="433328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94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3865078" y="433328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95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299691" y="433328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96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4732885" y="433328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97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177226" y="433328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98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623954" y="4333287"/>
              <a:ext cx="4347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99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5999048" y="4333287"/>
              <a:ext cx="55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2060"/>
                  </a:solidFill>
                  <a:latin typeface="Comic Sans MS" panose="030F0702030302020204" pitchFamily="66" charset="0"/>
                </a:rPr>
                <a:t>100</a:t>
              </a:r>
              <a:endParaRPr lang="en-US" sz="1600" b="1" dirty="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65" name="Rounded Rectangle 164"/>
          <p:cNvSpPr/>
          <p:nvPr/>
        </p:nvSpPr>
        <p:spPr>
          <a:xfrm>
            <a:off x="6244953" y="999419"/>
            <a:ext cx="1555784" cy="558189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So, what do you observe ?</a:t>
            </a:r>
            <a:endParaRPr lang="en-US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5361670" y="1581150"/>
            <a:ext cx="3269250" cy="675409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There are only 4 number 1, 8, 27 and 64 which are perfect cubes</a:t>
            </a:r>
          </a:p>
        </p:txBody>
      </p:sp>
    </p:spTree>
    <p:extLst>
      <p:ext uri="{BB962C8B-B14F-4D97-AF65-F5344CB8AC3E}">
        <p14:creationId xmlns:p14="http://schemas.microsoft.com/office/powerpoint/2010/main" val="357466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35" presetClass="emph" presetSubtype="0" repeatCount="4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4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4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35" presetClass="emph" presetSubtype="0" repeatCount="4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6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4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5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3" grpId="1" animBg="1"/>
          <p:bldP spid="33" grpId="2" animBg="1"/>
          <p:bldP spid="161" grpId="0" animBg="1"/>
          <p:bldP spid="161" grpId="1" animBg="1"/>
          <p:bldP spid="161" grpId="2" animBg="1"/>
          <p:bldP spid="162" grpId="0" animBg="1"/>
          <p:bldP spid="162" grpId="1" animBg="1"/>
          <p:bldP spid="162" grpId="2" animBg="1"/>
          <p:bldP spid="163" grpId="0" animBg="1"/>
          <p:bldP spid="163" grpId="1" animBg="1"/>
          <p:bldP spid="163" grpId="2" animBg="1"/>
          <p:bldP spid="165" grpId="0" animBg="1"/>
          <p:bldP spid="165" grpId="1" animBg="1"/>
          <p:bldP spid="16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35" presetClass="emph" presetSubtype="0" repeatCount="4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0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35" presetClass="emph" presetSubtype="0" repeatCount="4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2" dur="3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35" presetClass="emph" presetSubtype="0" repeatCount="4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4" dur="3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35" presetClass="emph" presetSubtype="0" repeatCount="400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discrete" valueType="str">
                                          <p:cBhvr>
                                            <p:cTn id="46" dur="3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48" presetID="2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5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7" dur="500"/>
                                            <p:tgtEl>
                                              <p:spTgt spid="1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3" grpId="1" animBg="1"/>
          <p:bldP spid="33" grpId="2" animBg="1"/>
          <p:bldP spid="161" grpId="0" animBg="1"/>
          <p:bldP spid="161" grpId="1" animBg="1"/>
          <p:bldP spid="161" grpId="2" animBg="1"/>
          <p:bldP spid="162" grpId="0" animBg="1"/>
          <p:bldP spid="162" grpId="1" animBg="1"/>
          <p:bldP spid="162" grpId="2" animBg="1"/>
          <p:bldP spid="163" grpId="0" animBg="1"/>
          <p:bldP spid="163" grpId="1" animBg="1"/>
          <p:bldP spid="163" grpId="2" animBg="1"/>
          <p:bldP spid="165" grpId="0" animBg="1"/>
          <p:bldP spid="165" grpId="1" animBg="1"/>
          <p:bldP spid="166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H="1">
            <a:off x="1142347" y="1025965"/>
            <a:ext cx="949" cy="59134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352424" y="1397810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37495" y="1332230"/>
            <a:ext cx="3782866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4 numbers, less than 100 which </a:t>
            </a: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are perfect </a:t>
            </a: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cubes.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24560" y="590550"/>
            <a:ext cx="2899216" cy="44642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INTERESTING FACTS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64358" y="2013966"/>
            <a:ext cx="537255" cy="330187"/>
          </a:xfrm>
          <a:prstGeom prst="roundRect">
            <a:avLst/>
          </a:prstGeom>
          <a:solidFill>
            <a:srgbClr val="00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eq.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286000" y="2013966"/>
            <a:ext cx="1737842" cy="329184"/>
          </a:xfrm>
          <a:prstGeom prst="roundRect">
            <a:avLst/>
          </a:prstGeom>
          <a:solidFill>
            <a:srgbClr val="99FF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1, 8, 27 and 64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141311" y="1600644"/>
            <a:ext cx="949" cy="131149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351388" y="2682477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36458" y="2619216"/>
            <a:ext cx="4383342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5 numbers  between 100 and 1000 which are  perfect cubes.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43087" y="3333750"/>
            <a:ext cx="3412650" cy="814694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Let us understand in the similar way the number between 100 and 1000 which are perfect cubes. 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8194" y1="20556" x2="85417" y2="14306"/>
                        <a14:foregroundMark x1="80972" y1="20139" x2="79306" y2="11806"/>
                        <a14:foregroundMark x1="75556" y1="19583" x2="74861" y2="9722"/>
                        <a14:foregroundMark x1="69583" y1="20278" x2="68333" y2="9306"/>
                        <a14:foregroundMark x1="63472" y1="18889" x2="62639" y2="8472"/>
                        <a14:foregroundMark x1="57917" y1="20972" x2="56528" y2="10694"/>
                        <a14:foregroundMark x1="51111" y1="18611" x2="50417" y2="10417"/>
                        <a14:foregroundMark x1="46528" y1="19861" x2="45556" y2="9306"/>
                        <a14:foregroundMark x1="40694" y1="19583" x2="38194" y2="10694"/>
                        <a14:foregroundMark x1="33889" y1="18472" x2="33333" y2="9028"/>
                        <a14:foregroundMark x1="28056" y1="19583" x2="27083" y2="10694"/>
                        <a14:foregroundMark x1="22222" y1="18889" x2="21389" y2="10694"/>
                        <a14:foregroundMark x1="16250" y1="19583" x2="15556" y2="8750"/>
                        <a14:foregroundMark x1="11528" y1="20972" x2="10833" y2="9722"/>
                        <a14:foregroundMark x1="89028" y1="12917" x2="89028" y2="12917"/>
                        <a14:foregroundMark x1="90278" y1="13194" x2="86944" y2="7639"/>
                        <a14:foregroundMark x1="12000" y1="8380" x2="9111" y2="17877"/>
                        <a14:foregroundMark x1="8222" y1="15363" x2="8444" y2="90782"/>
                        <a14:foregroundMark x1="90000" y1="17877" x2="10000" y2="18715"/>
                        <a14:foregroundMark x1="51778" y1="9218" x2="54444" y2="15922"/>
                        <a14:foregroundMark x1="82667" y1="8939" x2="78889" y2="15363"/>
                        <a14:foregroundMark x1="28889" y1="7821" x2="30889" y2="15922"/>
                        <a14:foregroundMark x1="36000" y1="8380" x2="37333" y2="17877"/>
                        <a14:foregroundMark x1="41333" y1="7821" x2="42667" y2="19274"/>
                        <a14:backgroundMark x1="11806" y1="13472" x2="11389" y2="11528"/>
                        <a14:backgroundMark x1="16944" y1="12917" x2="17083" y2="10417"/>
                        <a14:backgroundMark x1="11667" y1="11111" x2="10000" y2="12222"/>
                        <a14:backgroundMark x1="10417" y1="13472" x2="11944" y2="11944"/>
                        <a14:backgroundMark x1="22639" y1="13194" x2="23194" y2="11111"/>
                        <a14:backgroundMark x1="28611" y1="13056" x2="29306" y2="10417"/>
                        <a14:backgroundMark x1="35139" y1="13750" x2="34722" y2="10972"/>
                        <a14:backgroundMark x1="40556" y1="13611" x2="41389" y2="11111"/>
                        <a14:backgroundMark x1="46944" y1="12917" x2="46667" y2="11111"/>
                        <a14:backgroundMark x1="51528" y1="13611" x2="52500" y2="11250"/>
                        <a14:backgroundMark x1="58750" y1="13056" x2="58750" y2="10972"/>
                        <a14:backgroundMark x1="63472" y1="12778" x2="64167" y2="11111"/>
                        <a14:backgroundMark x1="70000" y1="12917" x2="70139" y2="10694"/>
                        <a14:backgroundMark x1="76111" y1="12083" x2="76250" y2="10278"/>
                        <a14:backgroundMark x1="82222" y1="12639" x2="81806" y2="10556"/>
                        <a14:backgroundMark x1="87361" y1="13472" x2="88056" y2="1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3979" r="3573" b="7861"/>
          <a:stretch/>
        </p:blipFill>
        <p:spPr bwMode="auto">
          <a:xfrm>
            <a:off x="6050280" y="1067662"/>
            <a:ext cx="2221778" cy="11887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72200" y="128905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125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660908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6802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7000875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7183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737997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7552674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6609080" y="16232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6802120" y="1623258"/>
            <a:ext cx="381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r>
              <a:rPr lang="en-US" sz="1400" b="1" baseline="30000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400" baseline="30000" dirty="0"/>
          </a:p>
        </p:txBody>
      </p:sp>
      <p:sp>
        <p:nvSpPr>
          <p:cNvPr id="29" name="Rectangle 28"/>
          <p:cNvSpPr/>
          <p:nvPr/>
        </p:nvSpPr>
        <p:spPr>
          <a:xfrm>
            <a:off x="6019800" y="1885950"/>
            <a:ext cx="22860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002060"/>
                </a:solidFill>
                <a:latin typeface="Symbol" panose="05050102010706020507" pitchFamily="18" charset="2"/>
                <a:cs typeface="Arial" charset="0"/>
              </a:rPr>
              <a:t>\</a:t>
            </a:r>
            <a:r>
              <a:rPr lang="en-US" sz="13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 125 is a perfect cube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6975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8" grpId="0" animBg="1"/>
          <p:bldP spid="19" grpId="0" animBg="1"/>
          <p:bldP spid="3" grpId="0"/>
          <p:bldP spid="3" grpId="1"/>
          <p:bldP spid="21" grpId="0"/>
          <p:bldP spid="21" grpId="1"/>
          <p:bldP spid="22" grpId="0"/>
          <p:bldP spid="22" grpId="1"/>
          <p:bldP spid="23" grpId="0"/>
          <p:bldP spid="23" grpId="1"/>
          <p:bldP spid="24" grpId="0"/>
          <p:bldP spid="24" grpId="1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6" grpId="0" animBg="1"/>
          <p:bldP spid="18" grpId="0" animBg="1"/>
          <p:bldP spid="19" grpId="0" animBg="1"/>
          <p:bldP spid="3" grpId="0"/>
          <p:bldP spid="3" grpId="1"/>
          <p:bldP spid="21" grpId="0"/>
          <p:bldP spid="21" grpId="1"/>
          <p:bldP spid="22" grpId="0"/>
          <p:bldP spid="22" grpId="1"/>
          <p:bldP spid="23" grpId="0"/>
          <p:bldP spid="23" grpId="1"/>
          <p:bldP spid="24" grpId="0"/>
          <p:bldP spid="24" grpId="1"/>
          <p:bldP spid="25" grpId="0"/>
          <p:bldP spid="25" grpId="1"/>
          <p:bldP spid="26" grpId="0"/>
          <p:bldP spid="26" grpId="1"/>
          <p:bldP spid="27" grpId="0"/>
          <p:bldP spid="27" grpId="1"/>
          <p:bldP spid="28" grpId="0"/>
          <p:bldP spid="28" grpId="1"/>
          <p:bldP spid="29" grpId="0"/>
          <p:bldP spid="29" grpId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H="1">
            <a:off x="1142347" y="1025965"/>
            <a:ext cx="949" cy="59134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352424" y="1397810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37495" y="1332230"/>
            <a:ext cx="3782866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4 numbers, less than 100 which </a:t>
            </a: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are perfect </a:t>
            </a: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cubes.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24560" y="590550"/>
            <a:ext cx="2899216" cy="44642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INTERESTING FACTS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64358" y="2013966"/>
            <a:ext cx="537255" cy="330187"/>
          </a:xfrm>
          <a:prstGeom prst="roundRect">
            <a:avLst/>
          </a:prstGeom>
          <a:solidFill>
            <a:srgbClr val="00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eq.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286000" y="2013966"/>
            <a:ext cx="1737842" cy="329184"/>
          </a:xfrm>
          <a:prstGeom prst="roundRect">
            <a:avLst/>
          </a:prstGeom>
          <a:solidFill>
            <a:srgbClr val="99FF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1, 8, 27 and 64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141311" y="1600644"/>
            <a:ext cx="949" cy="131149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351388" y="2682477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36458" y="2619216"/>
            <a:ext cx="4383342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5 numbers  between 100 and 1000 which are  perfect cubes.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43087" y="3333750"/>
            <a:ext cx="3412650" cy="814694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Let us understand in the similar way the number between 100 and 1000 which are perfect cubes. 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8194" y1="20556" x2="85417" y2="14306"/>
                        <a14:foregroundMark x1="80972" y1="20139" x2="79306" y2="11806"/>
                        <a14:foregroundMark x1="75556" y1="19583" x2="74861" y2="9722"/>
                        <a14:foregroundMark x1="69583" y1="20278" x2="68333" y2="9306"/>
                        <a14:foregroundMark x1="63472" y1="18889" x2="62639" y2="8472"/>
                        <a14:foregroundMark x1="57917" y1="20972" x2="56528" y2="10694"/>
                        <a14:foregroundMark x1="51111" y1="18611" x2="50417" y2="10417"/>
                        <a14:foregroundMark x1="46528" y1="19861" x2="45556" y2="9306"/>
                        <a14:foregroundMark x1="40694" y1="19583" x2="38194" y2="10694"/>
                        <a14:foregroundMark x1="33889" y1="18472" x2="33333" y2="9028"/>
                        <a14:foregroundMark x1="28056" y1="19583" x2="27083" y2="10694"/>
                        <a14:foregroundMark x1="22222" y1="18889" x2="21389" y2="10694"/>
                        <a14:foregroundMark x1="16250" y1="19583" x2="15556" y2="8750"/>
                        <a14:foregroundMark x1="11528" y1="20972" x2="10833" y2="9722"/>
                        <a14:foregroundMark x1="89028" y1="12917" x2="89028" y2="12917"/>
                        <a14:foregroundMark x1="90278" y1="13194" x2="86944" y2="7639"/>
                        <a14:foregroundMark x1="12000" y1="8380" x2="9111" y2="17877"/>
                        <a14:foregroundMark x1="8222" y1="15363" x2="8444" y2="90782"/>
                        <a14:foregroundMark x1="90000" y1="17877" x2="10000" y2="18715"/>
                        <a14:foregroundMark x1="51778" y1="9218" x2="54444" y2="15922"/>
                        <a14:foregroundMark x1="82667" y1="8939" x2="78889" y2="15363"/>
                        <a14:foregroundMark x1="28889" y1="7821" x2="30889" y2="15922"/>
                        <a14:foregroundMark x1="36000" y1="8380" x2="37333" y2="17877"/>
                        <a14:foregroundMark x1="41333" y1="7821" x2="42667" y2="19274"/>
                        <a14:backgroundMark x1="11806" y1="13472" x2="11389" y2="11528"/>
                        <a14:backgroundMark x1="16944" y1="12917" x2="17083" y2="10417"/>
                        <a14:backgroundMark x1="11667" y1="11111" x2="10000" y2="12222"/>
                        <a14:backgroundMark x1="10417" y1="13472" x2="11944" y2="11944"/>
                        <a14:backgroundMark x1="22639" y1="13194" x2="23194" y2="11111"/>
                        <a14:backgroundMark x1="28611" y1="13056" x2="29306" y2="10417"/>
                        <a14:backgroundMark x1="35139" y1="13750" x2="34722" y2="10972"/>
                        <a14:backgroundMark x1="40556" y1="13611" x2="41389" y2="11111"/>
                        <a14:backgroundMark x1="46944" y1="12917" x2="46667" y2="11111"/>
                        <a14:backgroundMark x1="51528" y1="13611" x2="52500" y2="11250"/>
                        <a14:backgroundMark x1="58750" y1="13056" x2="58750" y2="10972"/>
                        <a14:backgroundMark x1="63472" y1="12778" x2="64167" y2="11111"/>
                        <a14:backgroundMark x1="70000" y1="12917" x2="70139" y2="10694"/>
                        <a14:backgroundMark x1="76111" y1="12083" x2="76250" y2="10278"/>
                        <a14:backgroundMark x1="82222" y1="12639" x2="81806" y2="10556"/>
                        <a14:backgroundMark x1="87361" y1="13472" x2="88056" y2="1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3979" r="3573" b="7861"/>
          <a:stretch/>
        </p:blipFill>
        <p:spPr bwMode="auto">
          <a:xfrm>
            <a:off x="6050280" y="1067662"/>
            <a:ext cx="2221778" cy="11887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72200" y="128905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216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660908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6802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6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7000875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7183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6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737997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7552674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6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6609080" y="16232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6802120" y="1623258"/>
            <a:ext cx="381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6</a:t>
            </a:r>
            <a:r>
              <a:rPr lang="en-US" sz="1400" b="1" baseline="30000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400" baseline="30000" dirty="0"/>
          </a:p>
        </p:txBody>
      </p:sp>
      <p:sp>
        <p:nvSpPr>
          <p:cNvPr id="29" name="Rectangle 28"/>
          <p:cNvSpPr/>
          <p:nvPr/>
        </p:nvSpPr>
        <p:spPr>
          <a:xfrm>
            <a:off x="6019800" y="1885950"/>
            <a:ext cx="22860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002060"/>
                </a:solidFill>
                <a:latin typeface="Symbol" panose="05050102010706020507" pitchFamily="18" charset="2"/>
                <a:cs typeface="Arial" charset="0"/>
              </a:rPr>
              <a:t>\</a:t>
            </a:r>
            <a:r>
              <a:rPr lang="en-US" sz="13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 216 is a perfect cube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1402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04850" y="289068"/>
            <a:ext cx="5276850" cy="640080"/>
          </a:xfrm>
          <a:prstGeom prst="snip1Rect">
            <a:avLst/>
          </a:prstGeom>
          <a:solidFill>
            <a:srgbClr val="6600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76400" y="966403"/>
            <a:ext cx="4876800" cy="2819400"/>
            <a:chOff x="3276600" y="971550"/>
            <a:chExt cx="4876800" cy="2819400"/>
          </a:xfrm>
          <a:solidFill>
            <a:schemeClr val="accent6">
              <a:lumMod val="5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3276600" y="971550"/>
              <a:ext cx="4876800" cy="2819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453064" y="1123950"/>
              <a:ext cx="4547936" cy="252622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779703" y="2031803"/>
            <a:ext cx="1658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mbria Math" panose="02040503050406030204" pitchFamily="18" charset="0"/>
                <a:cs typeface="Vani" pitchFamily="34" charset="0"/>
              </a:rPr>
              <a:t>2 × 2 × 2 </a:t>
            </a:r>
            <a:endParaRPr lang="en-US" sz="2800" dirty="0">
              <a:solidFill>
                <a:prstClr val="white"/>
              </a:solidFill>
              <a:latin typeface="Cambria Math" panose="02040503050406030204" pitchFamily="18" charset="0"/>
              <a:cs typeface="Van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66140" y="2532210"/>
            <a:ext cx="45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mbria Math" panose="02040503050406030204" pitchFamily="18" charset="0"/>
                <a:cs typeface="Vani" pitchFamily="34" charset="0"/>
              </a:rPr>
              <a:t>8 </a:t>
            </a:r>
            <a:endParaRPr lang="en-US" sz="2800" dirty="0">
              <a:solidFill>
                <a:prstClr val="white"/>
              </a:solidFill>
              <a:latin typeface="Cambria Math" panose="02040503050406030204" pitchFamily="18" charset="0"/>
              <a:cs typeface="Van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74343" y="2031803"/>
            <a:ext cx="4071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= </a:t>
            </a:r>
            <a:endParaRPr lang="en-US" sz="280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0714" y="2031803"/>
            <a:ext cx="407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mbria Math" panose="02040503050406030204" pitchFamily="18" charset="0"/>
                <a:cs typeface="Vani" pitchFamily="34" charset="0"/>
              </a:rPr>
              <a:t>8</a:t>
            </a:r>
            <a:endParaRPr lang="en-US" sz="2800" dirty="0">
              <a:solidFill>
                <a:prstClr val="white"/>
              </a:solidFill>
              <a:latin typeface="Cambria Math" panose="02040503050406030204" pitchFamily="18" charset="0"/>
              <a:cs typeface="Van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74343" y="2532210"/>
            <a:ext cx="60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= </a:t>
            </a:r>
            <a:endParaRPr lang="en-US" sz="280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700" y="1347403"/>
            <a:ext cx="312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u="sng" dirty="0" smtClean="0">
                <a:ln w="6350" cmpd="sng">
                  <a:solidFill>
                    <a:prstClr val="white"/>
                  </a:solidFill>
                  <a:prstDash val="solid"/>
                </a:ln>
                <a:solidFill>
                  <a:srgbClr val="FFFFFF"/>
                </a:solidFill>
                <a:latin typeface="Cambria Math" panose="02040503050406030204" pitchFamily="18" charset="0"/>
              </a:rPr>
              <a:t>CUBE Of  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951409" y="315977"/>
            <a:ext cx="2143071" cy="300608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53598" y="311658"/>
            <a:ext cx="1383651" cy="301752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1733" y="636270"/>
            <a:ext cx="2351349" cy="301752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2722791" y="3186636"/>
            <a:ext cx="2138470" cy="604314"/>
          </a:xfrm>
          <a:prstGeom prst="wedgeRoundRectCallout">
            <a:avLst>
              <a:gd name="adj1" fmla="val 14087"/>
              <a:gd name="adj2" fmla="val -85029"/>
              <a:gd name="adj3" fmla="val 16667"/>
            </a:avLst>
          </a:prstGeom>
          <a:solidFill>
            <a:srgbClr val="660066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1400" b="1" dirty="0" smtClean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But  it can be written in index form</a:t>
            </a:r>
            <a:endParaRPr lang="en-US" sz="1400" b="1" dirty="0">
              <a:ln w="0">
                <a:solidFill>
                  <a:prstClr val="white">
                    <a:alpha val="0"/>
                  </a:prstClr>
                </a:solidFill>
              </a:ln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4074" y1="14431" x2="54444" y2="11382"/>
                        <a14:foregroundMark x1="60741" y1="8537" x2="54074" y2="9350"/>
                        <a14:foregroundMark x1="58148" y1="7927" x2="60370" y2="8130"/>
                        <a14:foregroundMark x1="61481" y1="8333" x2="43704" y2="11992"/>
                        <a14:foregroundMark x1="46296" y1="8333" x2="44074" y2="13821"/>
                        <a14:foregroundMark x1="49259" y1="9350" x2="45556" y2="16260"/>
                        <a14:foregroundMark x1="47407" y1="89228" x2="38519" y2="95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33550"/>
            <a:ext cx="1732694" cy="31573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4077" y="249788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  <a:latin typeface="Cambria Math" panose="02040503050406030204" pitchFamily="18" charset="0"/>
              </a:rPr>
              <a:t>To find the cube of the number just multiply the number three times</a:t>
            </a:r>
            <a:endParaRPr lang="en-US" sz="2000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1647825" y="1402311"/>
            <a:ext cx="1664172" cy="855114"/>
          </a:xfrm>
          <a:prstGeom prst="wedgeEllipseCallout">
            <a:avLst>
              <a:gd name="adj1" fmla="val -43727"/>
              <a:gd name="adj2" fmla="val 76980"/>
            </a:avLst>
          </a:prstGeom>
          <a:solidFill>
            <a:srgbClr val="CC3300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Cambria Math" panose="02040503050406030204" pitchFamily="18" charset="0"/>
              </a:rPr>
              <a:t>Let us find the cube of 2</a:t>
            </a:r>
            <a:endParaRPr lang="en-US" sz="140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11066" y="2580163"/>
            <a:ext cx="484962" cy="4016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B05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04140" y="2532210"/>
            <a:ext cx="68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Cambria Math" panose="02040503050406030204" pitchFamily="18" charset="0"/>
                <a:cs typeface="Vani" pitchFamily="34" charset="0"/>
              </a:rPr>
              <a:t>2³</a:t>
            </a:r>
            <a:endParaRPr lang="en-US" sz="2800" dirty="0">
              <a:solidFill>
                <a:prstClr val="white"/>
              </a:solidFill>
              <a:latin typeface="Cambria Math" panose="02040503050406030204" pitchFamily="18" charset="0"/>
              <a:cs typeface="Van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23140" y="2532210"/>
            <a:ext cx="53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prstClr val="white"/>
                </a:solidFill>
                <a:latin typeface="Symbol" panose="05050102010706020507" pitchFamily="18" charset="2"/>
              </a:rPr>
              <a:t>\</a:t>
            </a:r>
            <a:endParaRPr lang="en-US" sz="2800" dirty="0">
              <a:solidFill>
                <a:prstClr val="white"/>
              </a:solidFill>
              <a:latin typeface="Symbol" panose="05050102010706020507" pitchFamily="18" charset="2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44" b="100000" l="0" r="100000">
                        <a14:foregroundMark x1="15909" y1="12214" x2="23485" y2="64885"/>
                        <a14:foregroundMark x1="23485" y1="47328" x2="10227" y2="43893"/>
                        <a14:foregroundMark x1="5303" y1="45420" x2="11364" y2="53817"/>
                        <a14:foregroundMark x1="2273" y1="45802" x2="7955" y2="52672"/>
                        <a14:foregroundMark x1="30682" y1="33588" x2="12500" y2="74809"/>
                        <a14:foregroundMark x1="29167" y1="35115" x2="33333" y2="58779"/>
                        <a14:foregroundMark x1="34091" y1="35115" x2="23864" y2="79389"/>
                        <a14:foregroundMark x1="31818" y1="45420" x2="23106" y2="83588"/>
                        <a14:foregroundMark x1="30682" y1="62977" x2="22348" y2="89695"/>
                        <a14:foregroundMark x1="31439" y1="83206" x2="9091" y2="60687"/>
                        <a14:foregroundMark x1="20076" y1="56489" x2="17424" y2="88931"/>
                        <a14:foregroundMark x1="23864" y1="63359" x2="20833" y2="94656"/>
                        <a14:foregroundMark x1="31061" y1="75573" x2="29545" y2="95038"/>
                        <a14:foregroundMark x1="20076" y1="49237" x2="6818" y2="75191"/>
                        <a14:foregroundMark x1="18939" y1="43893" x2="12879" y2="65267"/>
                        <a14:foregroundMark x1="16288" y1="45038" x2="6061" y2="70611"/>
                        <a14:foregroundMark x1="12500" y1="43511" x2="0" y2="69847"/>
                        <a14:foregroundMark x1="14394" y1="41603" x2="6818" y2="60305"/>
                        <a14:foregroundMark x1="14773" y1="39313" x2="10227" y2="58779"/>
                        <a14:foregroundMark x1="18182" y1="32061" x2="22348" y2="52672"/>
                        <a14:foregroundMark x1="25000" y1="37786" x2="25379" y2="54962"/>
                        <a14:foregroundMark x1="23106" y1="41603" x2="24242" y2="59542"/>
                        <a14:foregroundMark x1="16288" y1="19084" x2="12121" y2="35115"/>
                        <a14:foregroundMark x1="16288" y1="16412" x2="18939" y2="28626"/>
                        <a14:foregroundMark x1="22348" y1="16412" x2="25000" y2="27863"/>
                        <a14:foregroundMark x1="27273" y1="13359" x2="25758" y2="27481"/>
                        <a14:foregroundMark x1="20833" y1="20611" x2="17424" y2="32443"/>
                        <a14:foregroundMark x1="20455" y1="13359" x2="15152" y2="21756"/>
                        <a14:foregroundMark x1="14015" y1="21374" x2="11364" y2="26336"/>
                        <a14:foregroundMark x1="13636" y1="12214" x2="9091" y2="22901"/>
                        <a14:foregroundMark x1="5303" y1="11069" x2="20455" y2="16031"/>
                        <a14:foregroundMark x1="17803" y1="5344" x2="15152" y2="17176"/>
                        <a14:foregroundMark x1="17045" y1="8397" x2="6439" y2="13740"/>
                        <a14:foregroundMark x1="9470" y1="7634" x2="17803" y2="8779"/>
                        <a14:foregroundMark x1="16288" y1="10687" x2="4545" y2="22137"/>
                        <a14:foregroundMark x1="17424" y1="13359" x2="23485" y2="20611"/>
                        <a14:foregroundMark x1="23864" y1="11069" x2="26515" y2="21374"/>
                        <a14:foregroundMark x1="26136" y1="12595" x2="29545" y2="21756"/>
                        <a14:foregroundMark x1="29924" y1="22137" x2="27273" y2="13359"/>
                        <a14:foregroundMark x1="29924" y1="14122" x2="29924" y2="18321"/>
                        <a14:foregroundMark x1="27652" y1="14885" x2="21212" y2="9924"/>
                        <a14:foregroundMark x1="25379" y1="11832" x2="26136" y2="12977"/>
                        <a14:foregroundMark x1="27273" y1="13359" x2="23864" y2="9924"/>
                        <a14:foregroundMark x1="32576" y1="29771" x2="23106" y2="26718"/>
                        <a14:foregroundMark x1="44697" y1="39695" x2="69318" y2="50763"/>
                        <a14:foregroundMark x1="72727" y1="44656" x2="63258" y2="66412"/>
                        <a14:foregroundMark x1="66288" y1="51527" x2="30303" y2="46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04" y="3241737"/>
            <a:ext cx="1097529" cy="10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1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/>
      <p:bldP spid="6" grpId="0"/>
      <p:bldP spid="7" grpId="0"/>
      <p:bldP spid="8" grpId="0"/>
      <p:bldP spid="9" grpId="0"/>
      <p:bldP spid="12" grpId="0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1" grpId="0"/>
      <p:bldP spid="14" grpId="0" animBg="1"/>
      <p:bldP spid="14" grpId="1" animBg="1"/>
      <p:bldP spid="29" grpId="0" animBg="1"/>
      <p:bldP spid="29" grpId="1" animBg="1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H="1">
            <a:off x="1142347" y="1025965"/>
            <a:ext cx="949" cy="59134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352424" y="1397810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37495" y="1332230"/>
            <a:ext cx="3782866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4 numbers, less than 100 which </a:t>
            </a: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are perfect </a:t>
            </a: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cubes.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24560" y="590550"/>
            <a:ext cx="2899216" cy="44642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INTERESTING FACTS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64358" y="2013966"/>
            <a:ext cx="537255" cy="330187"/>
          </a:xfrm>
          <a:prstGeom prst="roundRect">
            <a:avLst/>
          </a:prstGeom>
          <a:solidFill>
            <a:srgbClr val="00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eq.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286000" y="2013966"/>
            <a:ext cx="1737842" cy="329184"/>
          </a:xfrm>
          <a:prstGeom prst="roundRect">
            <a:avLst/>
          </a:prstGeom>
          <a:solidFill>
            <a:srgbClr val="99FF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1, 8, 27 and 64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141311" y="1600644"/>
            <a:ext cx="949" cy="131149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351388" y="2682477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36458" y="2619216"/>
            <a:ext cx="4383342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5 numbers  between 100 and 1000 which are  perfect cubes.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43087" y="3333750"/>
            <a:ext cx="3412650" cy="814694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Let us understand in the similar way the number between 100 and 1000 which are perfect cubes. 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8194" y1="20556" x2="85417" y2="14306"/>
                        <a14:foregroundMark x1="80972" y1="20139" x2="79306" y2="11806"/>
                        <a14:foregroundMark x1="75556" y1="19583" x2="74861" y2="9722"/>
                        <a14:foregroundMark x1="69583" y1="20278" x2="68333" y2="9306"/>
                        <a14:foregroundMark x1="63472" y1="18889" x2="62639" y2="8472"/>
                        <a14:foregroundMark x1="57917" y1="20972" x2="56528" y2="10694"/>
                        <a14:foregroundMark x1="51111" y1="18611" x2="50417" y2="10417"/>
                        <a14:foregroundMark x1="46528" y1="19861" x2="45556" y2="9306"/>
                        <a14:foregroundMark x1="40694" y1="19583" x2="38194" y2="10694"/>
                        <a14:foregroundMark x1="33889" y1="18472" x2="33333" y2="9028"/>
                        <a14:foregroundMark x1="28056" y1="19583" x2="27083" y2="10694"/>
                        <a14:foregroundMark x1="22222" y1="18889" x2="21389" y2="10694"/>
                        <a14:foregroundMark x1="16250" y1="19583" x2="15556" y2="8750"/>
                        <a14:foregroundMark x1="11528" y1="20972" x2="10833" y2="9722"/>
                        <a14:foregroundMark x1="89028" y1="12917" x2="89028" y2="12917"/>
                        <a14:foregroundMark x1="90278" y1="13194" x2="86944" y2="7639"/>
                        <a14:foregroundMark x1="12000" y1="8380" x2="9111" y2="17877"/>
                        <a14:foregroundMark x1="8222" y1="15363" x2="8444" y2="90782"/>
                        <a14:foregroundMark x1="90000" y1="17877" x2="10000" y2="18715"/>
                        <a14:foregroundMark x1="51778" y1="9218" x2="54444" y2="15922"/>
                        <a14:foregroundMark x1="82667" y1="8939" x2="78889" y2="15363"/>
                        <a14:foregroundMark x1="28889" y1="7821" x2="30889" y2="15922"/>
                        <a14:foregroundMark x1="36000" y1="8380" x2="37333" y2="17877"/>
                        <a14:foregroundMark x1="41333" y1="7821" x2="42667" y2="19274"/>
                        <a14:backgroundMark x1="11806" y1="13472" x2="11389" y2="11528"/>
                        <a14:backgroundMark x1="16944" y1="12917" x2="17083" y2="10417"/>
                        <a14:backgroundMark x1="11667" y1="11111" x2="10000" y2="12222"/>
                        <a14:backgroundMark x1="10417" y1="13472" x2="11944" y2="11944"/>
                        <a14:backgroundMark x1="22639" y1="13194" x2="23194" y2="11111"/>
                        <a14:backgroundMark x1="28611" y1="13056" x2="29306" y2="10417"/>
                        <a14:backgroundMark x1="35139" y1="13750" x2="34722" y2="10972"/>
                        <a14:backgroundMark x1="40556" y1="13611" x2="41389" y2="11111"/>
                        <a14:backgroundMark x1="46944" y1="12917" x2="46667" y2="11111"/>
                        <a14:backgroundMark x1="51528" y1="13611" x2="52500" y2="11250"/>
                        <a14:backgroundMark x1="58750" y1="13056" x2="58750" y2="10972"/>
                        <a14:backgroundMark x1="63472" y1="12778" x2="64167" y2="11111"/>
                        <a14:backgroundMark x1="70000" y1="12917" x2="70139" y2="10694"/>
                        <a14:backgroundMark x1="76111" y1="12083" x2="76250" y2="10278"/>
                        <a14:backgroundMark x1="82222" y1="12639" x2="81806" y2="10556"/>
                        <a14:backgroundMark x1="87361" y1="13472" x2="88056" y2="1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3979" r="3573" b="7861"/>
          <a:stretch/>
        </p:blipFill>
        <p:spPr bwMode="auto">
          <a:xfrm>
            <a:off x="6050280" y="1067662"/>
            <a:ext cx="2221778" cy="11887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72200" y="128905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343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660908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6802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7000875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7183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737997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7552674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6609080" y="16232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6802120" y="1623258"/>
            <a:ext cx="381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r>
              <a:rPr lang="en-US" sz="1400" b="1" baseline="30000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400" baseline="30000" dirty="0"/>
          </a:p>
        </p:txBody>
      </p:sp>
      <p:sp>
        <p:nvSpPr>
          <p:cNvPr id="29" name="Rectangle 28"/>
          <p:cNvSpPr/>
          <p:nvPr/>
        </p:nvSpPr>
        <p:spPr>
          <a:xfrm>
            <a:off x="6019800" y="1885950"/>
            <a:ext cx="22860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002060"/>
                </a:solidFill>
                <a:latin typeface="Symbol" panose="05050102010706020507" pitchFamily="18" charset="2"/>
                <a:cs typeface="Arial" charset="0"/>
              </a:rPr>
              <a:t>\</a:t>
            </a:r>
            <a:r>
              <a:rPr lang="en-US" sz="13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 343 is a perfect cube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754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H="1">
            <a:off x="1142347" y="1025965"/>
            <a:ext cx="949" cy="59134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352424" y="1397810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37495" y="1332230"/>
            <a:ext cx="3782866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4 numbers, less than 100 which </a:t>
            </a: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are perfect </a:t>
            </a: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cubes.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24560" y="590550"/>
            <a:ext cx="2899216" cy="44642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INTERESTING FACTS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64358" y="2013966"/>
            <a:ext cx="537255" cy="330187"/>
          </a:xfrm>
          <a:prstGeom prst="roundRect">
            <a:avLst/>
          </a:prstGeom>
          <a:solidFill>
            <a:srgbClr val="00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eq.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286000" y="2013966"/>
            <a:ext cx="1737842" cy="329184"/>
          </a:xfrm>
          <a:prstGeom prst="roundRect">
            <a:avLst/>
          </a:prstGeom>
          <a:solidFill>
            <a:srgbClr val="99FF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1, 8, 27 and 64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141311" y="1600644"/>
            <a:ext cx="949" cy="131149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351388" y="2682477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36458" y="2619216"/>
            <a:ext cx="4383342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5 numbers  between 100 and 1000 which are  perfect cubes.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43087" y="3333750"/>
            <a:ext cx="3412650" cy="814694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Let us understand in the similar way the number between 100 and 1000 which are perfect cubes. 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8194" y1="20556" x2="85417" y2="14306"/>
                        <a14:foregroundMark x1="80972" y1="20139" x2="79306" y2="11806"/>
                        <a14:foregroundMark x1="75556" y1="19583" x2="74861" y2="9722"/>
                        <a14:foregroundMark x1="69583" y1="20278" x2="68333" y2="9306"/>
                        <a14:foregroundMark x1="63472" y1="18889" x2="62639" y2="8472"/>
                        <a14:foregroundMark x1="57917" y1="20972" x2="56528" y2="10694"/>
                        <a14:foregroundMark x1="51111" y1="18611" x2="50417" y2="10417"/>
                        <a14:foregroundMark x1="46528" y1="19861" x2="45556" y2="9306"/>
                        <a14:foregroundMark x1="40694" y1="19583" x2="38194" y2="10694"/>
                        <a14:foregroundMark x1="33889" y1="18472" x2="33333" y2="9028"/>
                        <a14:foregroundMark x1="28056" y1="19583" x2="27083" y2="10694"/>
                        <a14:foregroundMark x1="22222" y1="18889" x2="21389" y2="10694"/>
                        <a14:foregroundMark x1="16250" y1="19583" x2="15556" y2="8750"/>
                        <a14:foregroundMark x1="11528" y1="20972" x2="10833" y2="9722"/>
                        <a14:foregroundMark x1="89028" y1="12917" x2="89028" y2="12917"/>
                        <a14:foregroundMark x1="90278" y1="13194" x2="86944" y2="7639"/>
                        <a14:foregroundMark x1="12000" y1="8380" x2="9111" y2="17877"/>
                        <a14:foregroundMark x1="8222" y1="15363" x2="8444" y2="90782"/>
                        <a14:foregroundMark x1="90000" y1="17877" x2="10000" y2="18715"/>
                        <a14:foregroundMark x1="51778" y1="9218" x2="54444" y2="15922"/>
                        <a14:foregroundMark x1="82667" y1="8939" x2="78889" y2="15363"/>
                        <a14:foregroundMark x1="28889" y1="7821" x2="30889" y2="15922"/>
                        <a14:foregroundMark x1="36000" y1="8380" x2="37333" y2="17877"/>
                        <a14:foregroundMark x1="41333" y1="7821" x2="42667" y2="19274"/>
                        <a14:backgroundMark x1="11806" y1="13472" x2="11389" y2="11528"/>
                        <a14:backgroundMark x1="16944" y1="12917" x2="17083" y2="10417"/>
                        <a14:backgroundMark x1="11667" y1="11111" x2="10000" y2="12222"/>
                        <a14:backgroundMark x1="10417" y1="13472" x2="11944" y2="11944"/>
                        <a14:backgroundMark x1="22639" y1="13194" x2="23194" y2="11111"/>
                        <a14:backgroundMark x1="28611" y1="13056" x2="29306" y2="10417"/>
                        <a14:backgroundMark x1="35139" y1="13750" x2="34722" y2="10972"/>
                        <a14:backgroundMark x1="40556" y1="13611" x2="41389" y2="11111"/>
                        <a14:backgroundMark x1="46944" y1="12917" x2="46667" y2="11111"/>
                        <a14:backgroundMark x1="51528" y1="13611" x2="52500" y2="11250"/>
                        <a14:backgroundMark x1="58750" y1="13056" x2="58750" y2="10972"/>
                        <a14:backgroundMark x1="63472" y1="12778" x2="64167" y2="11111"/>
                        <a14:backgroundMark x1="70000" y1="12917" x2="70139" y2="10694"/>
                        <a14:backgroundMark x1="76111" y1="12083" x2="76250" y2="10278"/>
                        <a14:backgroundMark x1="82222" y1="12639" x2="81806" y2="10556"/>
                        <a14:backgroundMark x1="87361" y1="13472" x2="88056" y2="1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3979" r="3573" b="7861"/>
          <a:stretch/>
        </p:blipFill>
        <p:spPr bwMode="auto">
          <a:xfrm>
            <a:off x="6050280" y="1067662"/>
            <a:ext cx="2221778" cy="11887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72200" y="128905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512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660908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6802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8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7000875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7183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8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737997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7552674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8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6609080" y="16232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6802120" y="1623258"/>
            <a:ext cx="381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8</a:t>
            </a:r>
            <a:r>
              <a:rPr lang="en-US" sz="1400" b="1" baseline="30000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400" baseline="30000" dirty="0"/>
          </a:p>
        </p:txBody>
      </p:sp>
      <p:sp>
        <p:nvSpPr>
          <p:cNvPr id="29" name="Rectangle 28"/>
          <p:cNvSpPr/>
          <p:nvPr/>
        </p:nvSpPr>
        <p:spPr>
          <a:xfrm>
            <a:off x="6019800" y="1885950"/>
            <a:ext cx="22860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002060"/>
                </a:solidFill>
                <a:latin typeface="Symbol" panose="05050102010706020507" pitchFamily="18" charset="2"/>
                <a:cs typeface="Arial" charset="0"/>
              </a:rPr>
              <a:t>\</a:t>
            </a:r>
            <a:r>
              <a:rPr lang="en-US" sz="13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 512 is a perfect cube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0150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H="1">
            <a:off x="1142347" y="1025965"/>
            <a:ext cx="949" cy="59134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352424" y="1397810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637495" y="1332230"/>
            <a:ext cx="3782866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4 numbers, less than 100 which </a:t>
            </a: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are perfect </a:t>
            </a: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cubes.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24560" y="590550"/>
            <a:ext cx="2899216" cy="44642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</a:rPr>
              <a:t>INTERESTING FACTS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64358" y="2013966"/>
            <a:ext cx="537255" cy="330187"/>
          </a:xfrm>
          <a:prstGeom prst="roundRect">
            <a:avLst/>
          </a:prstGeom>
          <a:solidFill>
            <a:srgbClr val="00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eq.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286000" y="2013966"/>
            <a:ext cx="1737842" cy="329184"/>
          </a:xfrm>
          <a:prstGeom prst="roundRect">
            <a:avLst/>
          </a:prstGeom>
          <a:solidFill>
            <a:srgbClr val="99FF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1, 8, 27 and 64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141311" y="1600644"/>
            <a:ext cx="949" cy="131149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351388" y="2682477"/>
            <a:ext cx="949" cy="438044"/>
          </a:xfrm>
          <a:prstGeom prst="line">
            <a:avLst/>
          </a:prstGeom>
          <a:ln w="28575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36458" y="2619216"/>
            <a:ext cx="4383342" cy="612934"/>
          </a:xfrm>
          <a:prstGeom prst="round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There are only 5 numbers  between 100 and 1000 which are  perfect cubes.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43087" y="3333750"/>
            <a:ext cx="3412650" cy="814694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</a:rPr>
              <a:t>Let us understand in the similar way the number between 100 and 1000 which are perfect cubes. 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8194" y1="20556" x2="85417" y2="14306"/>
                        <a14:foregroundMark x1="80972" y1="20139" x2="79306" y2="11806"/>
                        <a14:foregroundMark x1="75556" y1="19583" x2="74861" y2="9722"/>
                        <a14:foregroundMark x1="69583" y1="20278" x2="68333" y2="9306"/>
                        <a14:foregroundMark x1="63472" y1="18889" x2="62639" y2="8472"/>
                        <a14:foregroundMark x1="57917" y1="20972" x2="56528" y2="10694"/>
                        <a14:foregroundMark x1="51111" y1="18611" x2="50417" y2="10417"/>
                        <a14:foregroundMark x1="46528" y1="19861" x2="45556" y2="9306"/>
                        <a14:foregroundMark x1="40694" y1="19583" x2="38194" y2="10694"/>
                        <a14:foregroundMark x1="33889" y1="18472" x2="33333" y2="9028"/>
                        <a14:foregroundMark x1="28056" y1="19583" x2="27083" y2="10694"/>
                        <a14:foregroundMark x1="22222" y1="18889" x2="21389" y2="10694"/>
                        <a14:foregroundMark x1="16250" y1="19583" x2="15556" y2="8750"/>
                        <a14:foregroundMark x1="11528" y1="20972" x2="10833" y2="9722"/>
                        <a14:foregroundMark x1="89028" y1="12917" x2="89028" y2="12917"/>
                        <a14:foregroundMark x1="90278" y1="13194" x2="86944" y2="7639"/>
                        <a14:foregroundMark x1="12000" y1="8380" x2="9111" y2="17877"/>
                        <a14:foregroundMark x1="8222" y1="15363" x2="8444" y2="90782"/>
                        <a14:foregroundMark x1="90000" y1="17877" x2="10000" y2="18715"/>
                        <a14:foregroundMark x1="51778" y1="9218" x2="54444" y2="15922"/>
                        <a14:foregroundMark x1="82667" y1="8939" x2="78889" y2="15363"/>
                        <a14:foregroundMark x1="28889" y1="7821" x2="30889" y2="15922"/>
                        <a14:foregroundMark x1="36000" y1="8380" x2="37333" y2="17877"/>
                        <a14:foregroundMark x1="41333" y1="7821" x2="42667" y2="19274"/>
                        <a14:backgroundMark x1="11806" y1="13472" x2="11389" y2="11528"/>
                        <a14:backgroundMark x1="16944" y1="12917" x2="17083" y2="10417"/>
                        <a14:backgroundMark x1="11667" y1="11111" x2="10000" y2="12222"/>
                        <a14:backgroundMark x1="10417" y1="13472" x2="11944" y2="11944"/>
                        <a14:backgroundMark x1="22639" y1="13194" x2="23194" y2="11111"/>
                        <a14:backgroundMark x1="28611" y1="13056" x2="29306" y2="10417"/>
                        <a14:backgroundMark x1="35139" y1="13750" x2="34722" y2="10972"/>
                        <a14:backgroundMark x1="40556" y1="13611" x2="41389" y2="11111"/>
                        <a14:backgroundMark x1="46944" y1="12917" x2="46667" y2="11111"/>
                        <a14:backgroundMark x1="51528" y1="13611" x2="52500" y2="11250"/>
                        <a14:backgroundMark x1="58750" y1="13056" x2="58750" y2="10972"/>
                        <a14:backgroundMark x1="63472" y1="12778" x2="64167" y2="11111"/>
                        <a14:backgroundMark x1="70000" y1="12917" x2="70139" y2="10694"/>
                        <a14:backgroundMark x1="76111" y1="12083" x2="76250" y2="10278"/>
                        <a14:backgroundMark x1="82222" y1="12639" x2="81806" y2="10556"/>
                        <a14:backgroundMark x1="87361" y1="13472" x2="88056" y2="10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6" t="3979" r="3573" b="7861"/>
          <a:stretch/>
        </p:blipFill>
        <p:spPr bwMode="auto">
          <a:xfrm>
            <a:off x="6050280" y="1067662"/>
            <a:ext cx="2221778" cy="118872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172200" y="128905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729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660908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6802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7000875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7183120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7379970" y="12890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/>
                <a:cs typeface="Arial" charset="0"/>
              </a:rPr>
              <a:t>×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7552674" y="128905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6609080" y="162325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6802120" y="1623258"/>
            <a:ext cx="381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9</a:t>
            </a:r>
            <a:r>
              <a:rPr lang="en-US" sz="1400" b="1" baseline="30000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400" baseline="30000" dirty="0"/>
          </a:p>
        </p:txBody>
      </p:sp>
      <p:sp>
        <p:nvSpPr>
          <p:cNvPr id="29" name="Rectangle 28"/>
          <p:cNvSpPr/>
          <p:nvPr/>
        </p:nvSpPr>
        <p:spPr>
          <a:xfrm>
            <a:off x="6019800" y="1885950"/>
            <a:ext cx="228600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b="1" dirty="0" smtClean="0">
                <a:solidFill>
                  <a:srgbClr val="002060"/>
                </a:solidFill>
                <a:latin typeface="Symbol" panose="05050102010706020507" pitchFamily="18" charset="2"/>
                <a:cs typeface="Arial" charset="0"/>
              </a:rPr>
              <a:t>\</a:t>
            </a:r>
            <a:r>
              <a:rPr lang="en-US" sz="13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 729 is a perfect cube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93830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6100" y="1294573"/>
            <a:ext cx="6096000" cy="35371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279">
                <a:srgbClr val="E169FF">
                  <a:lumMod val="42000"/>
                  <a:lumOff val="58000"/>
                </a:srgbClr>
              </a:gs>
              <a:gs pos="25000">
                <a:srgbClr val="CC00FF">
                  <a:lumMod val="28000"/>
                  <a:lumOff val="72000"/>
                </a:srgbClr>
              </a:gs>
              <a:gs pos="78000">
                <a:srgbClr val="F7D9FF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00730" y="306288"/>
            <a:ext cx="2542540" cy="426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PATTERNS IN CUBES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2854" y="4137898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21    23    25    27    29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65843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Number</a:t>
            </a:r>
            <a:endParaRPr lang="en-US" sz="16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0895" y="1977294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85663" y="2513635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7089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85663" y="3596477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089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867408" y="2126400"/>
            <a:ext cx="23134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247655" y="2670190"/>
            <a:ext cx="19331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688394" y="3209242"/>
            <a:ext cx="149244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449320" y="3750663"/>
            <a:ext cx="7315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877821" y="4292084"/>
            <a:ext cx="30301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191934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Cube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05237" y="1972214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1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77878" y="1386635"/>
            <a:ext cx="2700637" cy="1156111"/>
            <a:chOff x="3831571" y="3579352"/>
            <a:chExt cx="2700637" cy="1156111"/>
          </a:xfrm>
        </p:grpSpPr>
        <p:sp>
          <p:nvSpPr>
            <p:cNvPr id="42" name="Cloud 41"/>
            <p:cNvSpPr/>
            <p:nvPr/>
          </p:nvSpPr>
          <p:spPr>
            <a:xfrm>
              <a:off x="3831571" y="3579352"/>
              <a:ext cx="1960054" cy="1004296"/>
            </a:xfrm>
            <a:prstGeom prst="cloud">
              <a:avLst/>
            </a:prstGeom>
            <a:solidFill>
              <a:srgbClr val="FF3300"/>
            </a:solidFill>
            <a:ln w="9525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600" kern="0" dirty="0" smtClean="0">
                <a:solidFill>
                  <a:sysClr val="window" lastClr="FFFFFF"/>
                </a:solidFill>
                <a:latin typeface="Cambria Math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834823" y="3789113"/>
              <a:ext cx="19281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lets add all these numbers</a:t>
              </a:r>
              <a:endParaRPr lang="en-US" sz="1600" b="1" kern="0" dirty="0" smtClean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1580075">
              <a:off x="5620731" y="3659622"/>
              <a:ext cx="911477" cy="1075841"/>
            </a:xfrm>
            <a:prstGeom prst="rect">
              <a:avLst/>
            </a:prstGeom>
            <a:noFill/>
          </p:spPr>
        </p:pic>
      </p:grpSp>
      <p:grpSp>
        <p:nvGrpSpPr>
          <p:cNvPr id="56" name="Group 55"/>
          <p:cNvGrpSpPr/>
          <p:nvPr/>
        </p:nvGrpSpPr>
        <p:grpSpPr>
          <a:xfrm>
            <a:off x="4777878" y="1295141"/>
            <a:ext cx="2700637" cy="1247605"/>
            <a:chOff x="3831571" y="3487858"/>
            <a:chExt cx="2700637" cy="1247605"/>
          </a:xfrm>
        </p:grpSpPr>
        <p:sp>
          <p:nvSpPr>
            <p:cNvPr id="57" name="Cloud 56"/>
            <p:cNvSpPr/>
            <p:nvPr/>
          </p:nvSpPr>
          <p:spPr>
            <a:xfrm>
              <a:off x="3831571" y="3487858"/>
              <a:ext cx="1960054" cy="1164135"/>
            </a:xfrm>
            <a:prstGeom prst="cloud">
              <a:avLst/>
            </a:prstGeom>
            <a:solidFill>
              <a:srgbClr val="FF3300"/>
            </a:solidFill>
            <a:ln w="9525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600" kern="0" dirty="0" smtClean="0">
                <a:solidFill>
                  <a:sysClr val="window" lastClr="FFFFFF"/>
                </a:solidFill>
                <a:latin typeface="Cambria Math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834823" y="3666002"/>
              <a:ext cx="19281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lets write numbers in front 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  <a:cs typeface="Arial" pitchFamily="34" charset="0"/>
                  <a:sym typeface="Symbol"/>
                </a:rPr>
                <a:t>of the pattern</a:t>
              </a:r>
              <a:endParaRPr lang="en-US" sz="1600" b="1" kern="0" dirty="0" smtClean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pic>
          <p:nvPicPr>
            <p:cNvPr id="59" name="Picture 5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1580075">
              <a:off x="5620731" y="3659622"/>
              <a:ext cx="911477" cy="1075841"/>
            </a:xfrm>
            <a:prstGeom prst="rect">
              <a:avLst/>
            </a:prstGeom>
            <a:noFill/>
          </p:spPr>
        </p:pic>
      </p:grpSp>
      <p:grpSp>
        <p:nvGrpSpPr>
          <p:cNvPr id="71" name="Group 70"/>
          <p:cNvGrpSpPr/>
          <p:nvPr/>
        </p:nvGrpSpPr>
        <p:grpSpPr>
          <a:xfrm>
            <a:off x="1675447" y="1428145"/>
            <a:ext cx="1678306" cy="597653"/>
            <a:chOff x="4545423" y="2733682"/>
            <a:chExt cx="1678306" cy="597653"/>
          </a:xfrm>
        </p:grpSpPr>
        <p:grpSp>
          <p:nvGrpSpPr>
            <p:cNvPr id="72" name="Group 71"/>
            <p:cNvGrpSpPr/>
            <p:nvPr/>
          </p:nvGrpSpPr>
          <p:grpSpPr>
            <a:xfrm>
              <a:off x="4870543" y="2785110"/>
              <a:ext cx="1353186" cy="374054"/>
              <a:chOff x="5763211" y="3913512"/>
              <a:chExt cx="1353186" cy="374054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5813898" y="3913512"/>
                <a:ext cx="1139999" cy="37405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5" name="TextBox 56"/>
              <p:cNvSpPr txBox="1"/>
              <p:nvPr/>
            </p:nvSpPr>
            <p:spPr>
              <a:xfrm>
                <a:off x="5763211" y="3950229"/>
                <a:ext cx="135318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  <a:ea typeface="Cambria Math" pitchFamily="18" charset="0"/>
                  </a:rPr>
                  <a:t>What is 1?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73" name="Picture 7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4549" b="100000" l="0" r="51695">
                          <a14:foregroundMark x1="33333" y1="44569" x2="34708" y2="59551"/>
                          <a14:foregroundMark x1="17182" y1="46442" x2="18213" y2="51311"/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545423" y="2733682"/>
              <a:ext cx="516156" cy="59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Rectangle 75"/>
          <p:cNvSpPr/>
          <p:nvPr/>
        </p:nvSpPr>
        <p:spPr>
          <a:xfrm>
            <a:off x="1622613" y="2013653"/>
            <a:ext cx="162356" cy="2286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99036"/>
            <a:ext cx="1019176" cy="3512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52854" y="1972214"/>
            <a:ext cx="39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52854" y="2513635"/>
            <a:ext cx="76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3    5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2854" y="3055056"/>
            <a:ext cx="11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7    9    11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52854" y="3596477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13    15    17    19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26399" y="2504110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26399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0587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59280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35351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22917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59280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35351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22917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8316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5" y="1387006"/>
            <a:ext cx="1847830" cy="952201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37020" y="1776200"/>
            <a:ext cx="89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1 + 0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49740" y="1776200"/>
            <a:ext cx="36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=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478340" y="1776200"/>
            <a:ext cx="370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1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88782" y="3091035"/>
            <a:ext cx="3569355" cy="577485"/>
            <a:chOff x="1975684" y="2250260"/>
            <a:chExt cx="4318923" cy="698757"/>
          </a:xfrm>
        </p:grpSpPr>
        <p:sp>
          <p:nvSpPr>
            <p:cNvPr id="7" name="Cloud Callout 62"/>
            <p:cNvSpPr/>
            <p:nvPr/>
          </p:nvSpPr>
          <p:spPr>
            <a:xfrm>
              <a:off x="2116308" y="2250260"/>
              <a:ext cx="4056896" cy="698757"/>
            </a:xfrm>
            <a:prstGeom prst="wedgeRoundRectCallout">
              <a:avLst>
                <a:gd name="adj1" fmla="val -58341"/>
                <a:gd name="adj2" fmla="val 84158"/>
                <a:gd name="adj3" fmla="val 16667"/>
              </a:avLst>
            </a:prstGeom>
            <a:solidFill>
              <a:srgbClr val="FFFF00"/>
            </a:solidFill>
            <a:ln w="28575" cap="flat" cmpd="sng" algn="ctr">
              <a:solidFill>
                <a:schemeClr val="tx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75684" y="2257757"/>
              <a:ext cx="4318923" cy="610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Lets write consecutive  odd numbers in an interesting pattern</a:t>
              </a:r>
              <a:endParaRPr lang="en-US" sz="14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pic>
        <p:nvPicPr>
          <p:cNvPr id="9" name="Picture 8"/>
          <p:cNvPicPr>
            <a:picLocks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3100018"/>
            <a:ext cx="1473414" cy="171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" name="TextBox 82"/>
          <p:cNvSpPr txBox="1"/>
          <p:nvPr/>
        </p:nvSpPr>
        <p:spPr>
          <a:xfrm>
            <a:off x="6743241" y="1343924"/>
            <a:ext cx="997689" cy="268495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sng" strike="noStrike" kern="0" cap="none" spc="0" normalizeH="0" baseline="0">
                <a:ln>
                  <a:noFill/>
                </a:ln>
                <a:effectLst/>
                <a:uLnTx/>
                <a:uFillTx/>
                <a:latin typeface="Cambria Math" pitchFamily="18" charset="0"/>
                <a:ea typeface="Cambria Math" pitchFamily="18" charset="0"/>
                <a:cs typeface="Arial" pitchFamily="34" charset="0"/>
              </a:defRPr>
            </a:lvl1pPr>
          </a:lstStyle>
          <a:p>
            <a:r>
              <a:rPr lang="en-US" sz="1400" dirty="0">
                <a:solidFill>
                  <a:prstClr val="black"/>
                </a:solidFill>
                <a:latin typeface="Bookman Old Style" panose="02050604050505020204" pitchFamily="18" charset="0"/>
              </a:rPr>
              <a:t>Working</a:t>
            </a:r>
          </a:p>
        </p:txBody>
      </p:sp>
      <p:sp>
        <p:nvSpPr>
          <p:cNvPr id="84" name="Snip and Round Single Corner Rectangle 83"/>
          <p:cNvSpPr/>
          <p:nvPr/>
        </p:nvSpPr>
        <p:spPr>
          <a:xfrm>
            <a:off x="536139" y="895350"/>
            <a:ext cx="4447978" cy="354925"/>
          </a:xfrm>
          <a:prstGeom prst="snipRoundRect">
            <a:avLst/>
          </a:prstGeom>
          <a:solidFill>
            <a:srgbClr val="66003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 . Adding </a:t>
            </a:r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consecutive natural numbers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4840995" y="2632956"/>
            <a:ext cx="2444558" cy="1117707"/>
            <a:chOff x="4840995" y="2632956"/>
            <a:chExt cx="2444558" cy="1117707"/>
          </a:xfrm>
        </p:grpSpPr>
        <p:grpSp>
          <p:nvGrpSpPr>
            <p:cNvPr id="69" name="Group 68"/>
            <p:cNvGrpSpPr/>
            <p:nvPr/>
          </p:nvGrpSpPr>
          <p:grpSpPr>
            <a:xfrm>
              <a:off x="4840995" y="3147413"/>
              <a:ext cx="2120965" cy="603250"/>
              <a:chOff x="4865813" y="5010149"/>
              <a:chExt cx="2120965" cy="603250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4946268" y="5010149"/>
                <a:ext cx="1960054" cy="603250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FFFFD9"/>
                  </a:gs>
                  <a:gs pos="0">
                    <a:srgbClr val="FFFF00">
                      <a:lumMod val="98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600" kern="0" dirty="0" smtClean="0">
                  <a:solidFill>
                    <a:sysClr val="window" lastClr="FFFFFF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  <a:sym typeface="Symbol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865813" y="5032511"/>
                <a:ext cx="2120965" cy="5045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400" b="1" kern="0" dirty="0" smtClean="0">
                    <a:solidFill>
                      <a:prstClr val="black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pitchFamily="34" charset="0"/>
                    <a:sym typeface="Symbol"/>
                  </a:rPr>
                  <a:t>Add these interesting pattern</a:t>
                </a:r>
                <a:endParaRPr lang="en-US" sz="1600" b="1" kern="0" dirty="0" smtClean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pic>
          <p:nvPicPr>
            <p:cNvPr id="66" name="Picture 2" descr="https://encrypted-tbn2.gstatic.com/images?q=tbn:ANd9GcSdw6MrYMIm6k47z_zifpRXgjiY9riSbIcalgahxuaZBKG6ZcOrF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8815" y1="26857" x2="14286" y2="69714"/>
                          <a14:foregroundMark x1="348" y1="76000" x2="348" y2="76000"/>
                          <a14:foregroundMark x1="697" y1="77714" x2="697" y2="77714"/>
                          <a14:foregroundMark x1="1045" y1="79429" x2="1045" y2="79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6010275" y="2632956"/>
              <a:ext cx="1275278" cy="77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3770" y1="57143" x2="28689" y2="63673"/>
                        <a14:foregroundMark x1="37705" y1="53878" x2="43443" y2="61633"/>
                        <a14:foregroundMark x1="64754" y1="22041" x2="63934" y2="28980"/>
                        <a14:backgroundMark x1="49180" y1="17143" x2="95082" y2="26939"/>
                        <a14:backgroundMark x1="71311" y1="12245" x2="67213" y2="31837"/>
                        <a14:backgroundMark x1="46721" y1="26939" x2="75410" y2="28163"/>
                        <a14:backgroundMark x1="64754" y1="16327" x2="67213" y2="31020"/>
                        <a14:backgroundMark x1="55738" y1="28163" x2="73770" y2="29796"/>
                        <a14:backgroundMark x1="60656" y1="16327" x2="66393" y2="29388"/>
                        <a14:backgroundMark x1="70492" y1="21633" x2="49180" y2="24082"/>
                        <a14:backgroundMark x1="69672" y1="35918" x2="60656" y2="24490"/>
                        <a14:backgroundMark x1="64754" y1="26122" x2="57377" y2="31020"/>
                        <a14:backgroundMark x1="65574" y1="26531" x2="62295" y2="31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77" y="2493777"/>
            <a:ext cx="1162050" cy="2333625"/>
          </a:xfrm>
          <a:prstGeom prst="rect">
            <a:avLst/>
          </a:prstGeom>
        </p:spPr>
      </p:pic>
      <p:sp>
        <p:nvSpPr>
          <p:cNvPr id="65" name="Cloud Callout 64"/>
          <p:cNvSpPr/>
          <p:nvPr/>
        </p:nvSpPr>
        <p:spPr>
          <a:xfrm>
            <a:off x="4491006" y="2645641"/>
            <a:ext cx="1781867" cy="543999"/>
          </a:xfrm>
          <a:prstGeom prst="cloudCallout">
            <a:avLst>
              <a:gd name="adj1" fmla="val 15566"/>
              <a:gd name="adj2" fmla="val 89900"/>
            </a:avLst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  <a:sym typeface="Symbol"/>
              </a:rPr>
              <a:t>But how ?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4781368" y="1485791"/>
            <a:ext cx="2700637" cy="1075841"/>
            <a:chOff x="3831571" y="3659622"/>
            <a:chExt cx="2700637" cy="1075841"/>
          </a:xfrm>
        </p:grpSpPr>
        <p:sp>
          <p:nvSpPr>
            <p:cNvPr id="61" name="Cloud 60"/>
            <p:cNvSpPr/>
            <p:nvPr/>
          </p:nvSpPr>
          <p:spPr>
            <a:xfrm>
              <a:off x="3831571" y="3666502"/>
              <a:ext cx="1960054" cy="829996"/>
            </a:xfrm>
            <a:prstGeom prst="cloud">
              <a:avLst/>
            </a:prstGeom>
            <a:solidFill>
              <a:srgbClr val="FF3300"/>
            </a:solidFill>
            <a:ln w="9525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600" kern="0" dirty="0" smtClean="0">
                <a:solidFill>
                  <a:sysClr val="window" lastClr="FFFFFF"/>
                </a:solidFill>
                <a:latin typeface="Cambria Math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834823" y="3789113"/>
              <a:ext cx="19281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lets write 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  <a:cs typeface="Arial" pitchFamily="34" charset="0"/>
                  <a:sym typeface="Symbol"/>
                </a:rPr>
                <a:t>the cube</a:t>
              </a:r>
              <a:endParaRPr lang="en-US" sz="1600" b="1" kern="0" dirty="0" smtClean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pic>
          <p:nvPicPr>
            <p:cNvPr id="63" name="Picture 6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1580075">
              <a:off x="5620731" y="3659622"/>
              <a:ext cx="911477" cy="107584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4751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35" grpId="0" animBg="1"/>
      <p:bldP spid="36" grpId="0"/>
      <p:bldP spid="76" grpId="0" animBg="1"/>
      <p:bldP spid="76" grpId="1" animBg="1"/>
      <p:bldP spid="12" grpId="0"/>
      <p:bldP spid="13" grpId="0"/>
      <p:bldP spid="14" grpId="0"/>
      <p:bldP spid="15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79" grpId="0"/>
      <p:bldP spid="79" grpId="1"/>
      <p:bldP spid="80" grpId="0"/>
      <p:bldP spid="80" grpId="1"/>
      <p:bldP spid="81" grpId="0"/>
      <p:bldP spid="81" grpId="1"/>
      <p:bldP spid="83" grpId="0" animBg="1"/>
      <p:bldP spid="83" grpId="1" animBg="1"/>
      <p:bldP spid="84" grpId="0" animBg="1"/>
      <p:bldP spid="65" grpId="0" animBg="1"/>
      <p:bldP spid="6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6100" y="1294573"/>
            <a:ext cx="6096000" cy="35371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279">
                <a:srgbClr val="E169FF">
                  <a:lumMod val="42000"/>
                  <a:lumOff val="58000"/>
                </a:srgbClr>
              </a:gs>
              <a:gs pos="25000">
                <a:srgbClr val="CC00FF">
                  <a:lumMod val="28000"/>
                  <a:lumOff val="72000"/>
                </a:srgbClr>
              </a:gs>
              <a:gs pos="78000">
                <a:srgbClr val="F7D9FF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05237" y="2483155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8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675447" y="1428145"/>
            <a:ext cx="1997393" cy="597653"/>
            <a:chOff x="4545423" y="2733682"/>
            <a:chExt cx="1997393" cy="597653"/>
          </a:xfrm>
        </p:grpSpPr>
        <p:grpSp>
          <p:nvGrpSpPr>
            <p:cNvPr id="72" name="Group 71"/>
            <p:cNvGrpSpPr/>
            <p:nvPr/>
          </p:nvGrpSpPr>
          <p:grpSpPr>
            <a:xfrm>
              <a:off x="4921230" y="2785110"/>
              <a:ext cx="1621586" cy="374054"/>
              <a:chOff x="5813898" y="3913512"/>
              <a:chExt cx="1621586" cy="374054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5813898" y="3913512"/>
                <a:ext cx="1542846" cy="37405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5" name="TextBox 56"/>
              <p:cNvSpPr txBox="1"/>
              <p:nvPr/>
            </p:nvSpPr>
            <p:spPr>
              <a:xfrm>
                <a:off x="5841951" y="3945984"/>
                <a:ext cx="159353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  <a:ea typeface="Cambria Math" pitchFamily="18" charset="0"/>
                  </a:rPr>
                  <a:t>What is 3 + 5?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73" name="Picture 7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49" b="100000" l="0" r="51695">
                          <a14:foregroundMark x1="33333" y1="44569" x2="34708" y2="59551"/>
                          <a14:foregroundMark x1="17182" y1="46442" x2="18213" y2="51311"/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545423" y="2733682"/>
              <a:ext cx="516156" cy="59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Rectangle 75"/>
          <p:cNvSpPr/>
          <p:nvPr/>
        </p:nvSpPr>
        <p:spPr>
          <a:xfrm>
            <a:off x="1630918" y="2574496"/>
            <a:ext cx="505906" cy="19782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01929"/>
            <a:ext cx="1085026" cy="3746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5" y="1387006"/>
            <a:ext cx="1847830" cy="952201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637020" y="1776200"/>
            <a:ext cx="899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3 + 5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249740" y="1776200"/>
            <a:ext cx="36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=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478340" y="1776200"/>
            <a:ext cx="48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8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43241" y="1335515"/>
            <a:ext cx="997689" cy="268495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sng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defRPr>
            </a:lvl1pPr>
          </a:lstStyle>
          <a:p>
            <a:r>
              <a:rPr lang="en-US" dirty="0"/>
              <a:t>Working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00730" y="306288"/>
            <a:ext cx="2542540" cy="426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PATTERNS IN CUBES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Snip and Round Single Corner Rectangle 47"/>
          <p:cNvSpPr/>
          <p:nvPr/>
        </p:nvSpPr>
        <p:spPr>
          <a:xfrm>
            <a:off x="536139" y="895350"/>
            <a:ext cx="4447978" cy="354925"/>
          </a:xfrm>
          <a:prstGeom prst="snipRoundRect">
            <a:avLst/>
          </a:prstGeom>
          <a:solidFill>
            <a:srgbClr val="66003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 . Adding </a:t>
            </a:r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consecutive natural numbers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52854" y="4137898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21    23    25    27    29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665843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Number</a:t>
            </a:r>
            <a:endParaRPr lang="en-US" sz="16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70895" y="1977294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85663" y="2513635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7089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85663" y="3596477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7089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867408" y="2126400"/>
            <a:ext cx="23134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247655" y="2670190"/>
            <a:ext cx="19331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2688394" y="3209242"/>
            <a:ext cx="149244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3449320" y="3750663"/>
            <a:ext cx="7315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3877821" y="4292084"/>
            <a:ext cx="30301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5191934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Cube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305237" y="1972214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1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52854" y="1972214"/>
            <a:ext cx="39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52854" y="2513635"/>
            <a:ext cx="76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3    5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52854" y="3055056"/>
            <a:ext cx="11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7    9    11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552854" y="3596477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13    15    17    19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726399" y="2504110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726399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10587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859280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335351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822917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859280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335351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22917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28316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1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6" grpId="0" animBg="1"/>
      <p:bldP spid="76" grpId="1" animBg="1"/>
      <p:bldP spid="79" grpId="0"/>
      <p:bldP spid="79" grpId="1"/>
      <p:bldP spid="80" grpId="0"/>
      <p:bldP spid="80" grpId="1"/>
      <p:bldP spid="81" grpId="0"/>
      <p:bldP spid="81" grpId="1"/>
      <p:bldP spid="82" grpId="0" animBg="1"/>
      <p:bldP spid="8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6100" y="1294573"/>
            <a:ext cx="6096000" cy="35371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279">
                <a:srgbClr val="E169FF">
                  <a:lumMod val="42000"/>
                  <a:lumOff val="58000"/>
                </a:srgbClr>
              </a:gs>
              <a:gs pos="25000">
                <a:srgbClr val="CC00FF">
                  <a:lumMod val="28000"/>
                  <a:lumOff val="72000"/>
                </a:srgbClr>
              </a:gs>
              <a:gs pos="78000">
                <a:srgbClr val="F7D9FF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05237" y="3024576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27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1201894" y="1428145"/>
            <a:ext cx="2516718" cy="597653"/>
            <a:chOff x="4071870" y="2733682"/>
            <a:chExt cx="2516718" cy="597653"/>
          </a:xfrm>
        </p:grpSpPr>
        <p:grpSp>
          <p:nvGrpSpPr>
            <p:cNvPr id="72" name="Group 71"/>
            <p:cNvGrpSpPr/>
            <p:nvPr/>
          </p:nvGrpSpPr>
          <p:grpSpPr>
            <a:xfrm>
              <a:off x="4477957" y="2785110"/>
              <a:ext cx="2110631" cy="374054"/>
              <a:chOff x="5370625" y="3913512"/>
              <a:chExt cx="2110631" cy="374054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5433810" y="3913512"/>
                <a:ext cx="1988493" cy="37405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5" name="TextBox 56"/>
              <p:cNvSpPr txBox="1"/>
              <p:nvPr/>
            </p:nvSpPr>
            <p:spPr>
              <a:xfrm>
                <a:off x="5370625" y="3963129"/>
                <a:ext cx="211063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4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  <a:ea typeface="Cambria Math" pitchFamily="18" charset="0"/>
                  </a:rPr>
                  <a:t>What is 7  + 9  + 11?</a:t>
                </a:r>
                <a:endParaRPr lang="en-US" sz="1400" b="1" dirty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73" name="Picture 7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49" b="100000" l="0" r="51695">
                          <a14:foregroundMark x1="33333" y1="44569" x2="34708" y2="59551"/>
                          <a14:foregroundMark x1="17182" y1="46442" x2="18213" y2="51311"/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071870" y="2733682"/>
              <a:ext cx="516156" cy="59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Rectangle 75"/>
          <p:cNvSpPr/>
          <p:nvPr/>
        </p:nvSpPr>
        <p:spPr>
          <a:xfrm>
            <a:off x="1613741" y="3098102"/>
            <a:ext cx="988736" cy="2286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58663"/>
            <a:ext cx="1105734" cy="35128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5" y="1387006"/>
            <a:ext cx="1847830" cy="103234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400800" y="1837907"/>
            <a:ext cx="1216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7 </a:t>
            </a:r>
            <a:r>
              <a:rPr lang="en-US" sz="1400" b="1" kern="0" dirty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+ </a:t>
            </a: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9 </a:t>
            </a:r>
            <a:r>
              <a:rPr lang="en-US" sz="1400" b="1" kern="0" dirty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+ </a:t>
            </a: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11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363429" y="1837907"/>
            <a:ext cx="36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=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543800" y="1837907"/>
            <a:ext cx="48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27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867296" y="1387494"/>
            <a:ext cx="749578" cy="276999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b">
            <a:spAutoFit/>
          </a:bodyPr>
          <a:lstStyle/>
          <a:p>
            <a:pPr algn="ctr">
              <a:defRPr/>
            </a:pPr>
            <a:r>
              <a:rPr lang="en-US" sz="1200" b="1" u="sng" kern="0" dirty="0" smtClean="0">
                <a:solidFill>
                  <a:prstClr val="black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Working</a:t>
            </a:r>
            <a:endParaRPr lang="en-US" sz="1200" b="1" u="sng" kern="0" dirty="0">
              <a:solidFill>
                <a:prstClr val="black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00730" y="306288"/>
            <a:ext cx="2542540" cy="426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PATTERNS IN CUBES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Snip and Round Single Corner Rectangle 48"/>
          <p:cNvSpPr/>
          <p:nvPr/>
        </p:nvSpPr>
        <p:spPr>
          <a:xfrm>
            <a:off x="536139" y="895350"/>
            <a:ext cx="4447978" cy="354925"/>
          </a:xfrm>
          <a:prstGeom prst="snipRoundRect">
            <a:avLst/>
          </a:prstGeom>
          <a:solidFill>
            <a:srgbClr val="66003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 . Adding </a:t>
            </a:r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consecutive natural numbers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05237" y="2483155"/>
            <a:ext cx="71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8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52854" y="4137898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21    23    25    27    29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665843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Number</a:t>
            </a:r>
            <a:endParaRPr lang="en-US" sz="16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70895" y="1977294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85663" y="2513635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7089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185663" y="3596477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17089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1867408" y="2126400"/>
            <a:ext cx="23134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247655" y="2670190"/>
            <a:ext cx="19331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688394" y="3209242"/>
            <a:ext cx="149244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3449320" y="3750663"/>
            <a:ext cx="7315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3877821" y="4292084"/>
            <a:ext cx="30301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5191934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Cube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305237" y="1972214"/>
            <a:ext cx="71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1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52854" y="1972214"/>
            <a:ext cx="39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552854" y="2513635"/>
            <a:ext cx="76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3    5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552854" y="3055056"/>
            <a:ext cx="11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7    9    11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552854" y="3596477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13    15    17    19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26399" y="2504110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726399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10587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859280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335351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822917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859280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335351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822917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28316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8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76" grpId="0" animBg="1"/>
      <p:bldP spid="76" grpId="1" animBg="1"/>
      <p:bldP spid="79" grpId="0"/>
      <p:bldP spid="79" grpId="1"/>
      <p:bldP spid="80" grpId="0"/>
      <p:bldP spid="80" grpId="1"/>
      <p:bldP spid="81" grpId="0"/>
      <p:bldP spid="81" grpId="1"/>
      <p:bldP spid="82" grpId="0" animBg="1"/>
      <p:bldP spid="8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6100" y="1289050"/>
            <a:ext cx="6096000" cy="35371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279">
                <a:srgbClr val="E169FF">
                  <a:lumMod val="42000"/>
                  <a:lumOff val="58000"/>
                </a:srgbClr>
              </a:gs>
              <a:gs pos="25000">
                <a:srgbClr val="CC00FF">
                  <a:lumMod val="28000"/>
                  <a:lumOff val="72000"/>
                </a:srgbClr>
              </a:gs>
              <a:gs pos="78000">
                <a:srgbClr val="F7D9FF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05237" y="3553420"/>
            <a:ext cx="93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64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626761" y="3639072"/>
            <a:ext cx="1691506" cy="228600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26" y="3607544"/>
            <a:ext cx="1106424" cy="38135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64" y="1387006"/>
            <a:ext cx="2334735" cy="952201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272689" y="1776200"/>
            <a:ext cx="2106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13 + 15 + 17 + 19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953375" y="1776200"/>
            <a:ext cx="36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=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127488" y="1776200"/>
            <a:ext cx="48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64</a:t>
            </a:r>
            <a:endParaRPr lang="en-US" sz="14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080902" y="1387494"/>
            <a:ext cx="749578" cy="276999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sng" strike="noStrike" kern="0" cap="none" spc="0" normalizeH="0" baseline="0">
                <a:ln>
                  <a:noFill/>
                </a:ln>
                <a:effectLst/>
                <a:uLnTx/>
                <a:uFillTx/>
                <a:latin typeface="Cambria Math" pitchFamily="18" charset="0"/>
                <a:ea typeface="Cambria Math" pitchFamily="18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Working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42925" y="1428145"/>
            <a:ext cx="3124200" cy="597653"/>
            <a:chOff x="4545423" y="2733682"/>
            <a:chExt cx="3124200" cy="597653"/>
          </a:xfrm>
        </p:grpSpPr>
        <p:grpSp>
          <p:nvGrpSpPr>
            <p:cNvPr id="72" name="Group 71"/>
            <p:cNvGrpSpPr/>
            <p:nvPr/>
          </p:nvGrpSpPr>
          <p:grpSpPr>
            <a:xfrm>
              <a:off x="4921229" y="2785110"/>
              <a:ext cx="2748394" cy="374054"/>
              <a:chOff x="5813897" y="3913512"/>
              <a:chExt cx="2748394" cy="374054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5813897" y="3913512"/>
                <a:ext cx="2719819" cy="37405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5" name="TextBox 56"/>
              <p:cNvSpPr txBox="1"/>
              <p:nvPr/>
            </p:nvSpPr>
            <p:spPr>
              <a:xfrm>
                <a:off x="5886757" y="3963129"/>
                <a:ext cx="2675534" cy="2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3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  <a:ea typeface="Cambria Math" pitchFamily="18" charset="0"/>
                  </a:rPr>
                  <a:t>What is  13 + 15 + 17 + 19 ?</a:t>
                </a:r>
                <a:endParaRPr lang="en-US" sz="1300" b="1" dirty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73" name="Picture 7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4549" b="100000" l="0" r="51695">
                          <a14:foregroundMark x1="33333" y1="44569" x2="34708" y2="59551"/>
                          <a14:foregroundMark x1="17182" y1="46442" x2="18213" y2="51311"/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545423" y="2733682"/>
              <a:ext cx="516156" cy="59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Rectangle 47"/>
          <p:cNvSpPr/>
          <p:nvPr/>
        </p:nvSpPr>
        <p:spPr>
          <a:xfrm>
            <a:off x="3300730" y="306288"/>
            <a:ext cx="2542540" cy="426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PATTERNS IN CUBES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Snip and Round Single Corner Rectangle 48"/>
          <p:cNvSpPr/>
          <p:nvPr/>
        </p:nvSpPr>
        <p:spPr>
          <a:xfrm>
            <a:off x="536139" y="895350"/>
            <a:ext cx="4447978" cy="354925"/>
          </a:xfrm>
          <a:prstGeom prst="snipRoundRect">
            <a:avLst/>
          </a:prstGeom>
          <a:solidFill>
            <a:srgbClr val="66003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 . Adding </a:t>
            </a:r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consecutive natural numbers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05237" y="3024576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27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05237" y="2483155"/>
            <a:ext cx="71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8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52854" y="4137898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21    23    25    27    29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65843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Number</a:t>
            </a:r>
            <a:endParaRPr lang="en-US" sz="16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70895" y="1977294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85663" y="2513635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17089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185663" y="3596477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7089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867408" y="2126400"/>
            <a:ext cx="23134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247655" y="2670190"/>
            <a:ext cx="19331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688394" y="3209242"/>
            <a:ext cx="149244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449320" y="3750663"/>
            <a:ext cx="7315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877821" y="4292084"/>
            <a:ext cx="30301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191934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Cube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305237" y="1972214"/>
            <a:ext cx="71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1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552854" y="1972214"/>
            <a:ext cx="39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552854" y="2513635"/>
            <a:ext cx="76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3    5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552854" y="3055056"/>
            <a:ext cx="11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7    9    11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552854" y="3596477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13    15    17    19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726399" y="2504110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26399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10587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859280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335351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822917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859280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335351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822917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28316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7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6" grpId="0" animBg="1"/>
      <p:bldP spid="76" grpId="1" animBg="1"/>
      <p:bldP spid="79" grpId="0"/>
      <p:bldP spid="79" grpId="1"/>
      <p:bldP spid="80" grpId="0"/>
      <p:bldP spid="80" grpId="1"/>
      <p:bldP spid="81" grpId="0"/>
      <p:bldP spid="81" grpId="1"/>
      <p:bldP spid="83" grpId="0" animBg="1"/>
      <p:bldP spid="8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6100" y="1294573"/>
            <a:ext cx="6096000" cy="353710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1279">
                <a:srgbClr val="E169FF">
                  <a:lumMod val="42000"/>
                  <a:lumOff val="58000"/>
                </a:srgbClr>
              </a:gs>
              <a:gs pos="25000">
                <a:srgbClr val="CC00FF">
                  <a:lumMod val="28000"/>
                  <a:lumOff val="72000"/>
                </a:srgbClr>
              </a:gs>
              <a:gs pos="78000">
                <a:srgbClr val="F7D9FF"/>
              </a:gs>
              <a:gs pos="100000">
                <a:schemeClr val="bg1">
                  <a:lumMod val="0"/>
                  <a:lumOff val="10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05237" y="4107418"/>
            <a:ext cx="102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125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601965" y="4183649"/>
            <a:ext cx="2205635" cy="22800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9" y="4140198"/>
            <a:ext cx="1057076" cy="38135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38" y="1387006"/>
            <a:ext cx="2424112" cy="952201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6227301" y="1830523"/>
            <a:ext cx="192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21 + 23 + 25</a:t>
            </a:r>
            <a:r>
              <a:rPr lang="en-US" sz="1200" b="1" kern="0" dirty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+ 27 + </a:t>
            </a:r>
            <a:r>
              <a:rPr lang="en-US" sz="12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29</a:t>
            </a:r>
            <a:endParaRPr lang="en-US" sz="12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37403" y="1830523"/>
            <a:ext cx="36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=</a:t>
            </a:r>
            <a:endParaRPr lang="en-US" sz="12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76897" y="1830523"/>
            <a:ext cx="48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 kern="0" dirty="0" smtClean="0">
                <a:solidFill>
                  <a:sysClr val="window" lastClr="FFFFFF"/>
                </a:solidFill>
                <a:latin typeface="Bookman Old Style" panose="02050604050505020204" pitchFamily="18" charset="0"/>
                <a:ea typeface="Cambria Math" pitchFamily="18" charset="0"/>
                <a:cs typeface="Arial" pitchFamily="34" charset="0"/>
              </a:rPr>
              <a:t>125</a:t>
            </a:r>
            <a:endParaRPr lang="en-US" sz="1200" b="1" kern="0" dirty="0">
              <a:solidFill>
                <a:sysClr val="window" lastClr="FFFFFF"/>
              </a:solidFill>
              <a:latin typeface="Bookman Old Style" panose="02050604050505020204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080902" y="1326534"/>
            <a:ext cx="749578" cy="276999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sng" strike="noStrike" kern="0" cap="none" spc="0" normalizeH="0" baseline="0">
                <a:ln>
                  <a:noFill/>
                </a:ln>
                <a:effectLst/>
                <a:uLnTx/>
                <a:uFillTx/>
                <a:latin typeface="Cambria Math" pitchFamily="18" charset="0"/>
                <a:ea typeface="Cambria Math" pitchFamily="18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Working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04825" y="1478797"/>
            <a:ext cx="3437570" cy="597653"/>
            <a:chOff x="4563620" y="2733682"/>
            <a:chExt cx="3437570" cy="597653"/>
          </a:xfrm>
        </p:grpSpPr>
        <p:grpSp>
          <p:nvGrpSpPr>
            <p:cNvPr id="72" name="Group 71"/>
            <p:cNvGrpSpPr/>
            <p:nvPr/>
          </p:nvGrpSpPr>
          <p:grpSpPr>
            <a:xfrm>
              <a:off x="4775075" y="2785110"/>
              <a:ext cx="3226115" cy="374054"/>
              <a:chOff x="5667743" y="3913512"/>
              <a:chExt cx="3226115" cy="374054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5813898" y="3913512"/>
                <a:ext cx="2774833" cy="374054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5" name="TextBox 56"/>
              <p:cNvSpPr txBox="1"/>
              <p:nvPr/>
            </p:nvSpPr>
            <p:spPr>
              <a:xfrm>
                <a:off x="5667743" y="3966971"/>
                <a:ext cx="322611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2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  <a:ea typeface="Cambria Math" pitchFamily="18" charset="0"/>
                  </a:rPr>
                  <a:t>What is 21 + 23 + 25 + 27 + 29 ?</a:t>
                </a:r>
                <a:endParaRPr lang="en-US" sz="1200" b="1" dirty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73" name="Picture 7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4549" b="100000" l="0" r="51695">
                          <a14:foregroundMark x1="33333" y1="44569" x2="34708" y2="59551"/>
                          <a14:foregroundMark x1="17182" y1="46442" x2="18213" y2="51311"/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563620" y="2733682"/>
              <a:ext cx="516156" cy="597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Rectangle 48"/>
          <p:cNvSpPr/>
          <p:nvPr/>
        </p:nvSpPr>
        <p:spPr>
          <a:xfrm>
            <a:off x="3300730" y="306288"/>
            <a:ext cx="2542540" cy="426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PATTERNS IN CUBES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Snip and Round Single Corner Rectangle 49"/>
          <p:cNvSpPr/>
          <p:nvPr/>
        </p:nvSpPr>
        <p:spPr>
          <a:xfrm>
            <a:off x="536139" y="895350"/>
            <a:ext cx="4447978" cy="354925"/>
          </a:xfrm>
          <a:prstGeom prst="snipRoundRect">
            <a:avLst/>
          </a:prstGeom>
          <a:solidFill>
            <a:srgbClr val="66003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 . Adding </a:t>
            </a:r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consecutive natural numbers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305237" y="3553420"/>
            <a:ext cx="93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64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05237" y="3024576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27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05237" y="2483155"/>
            <a:ext cx="71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8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52854" y="4137898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21    23    25    27    29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665843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Number</a:t>
            </a:r>
            <a:endParaRPr lang="en-US" sz="16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170895" y="1977294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185663" y="2513635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17089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185663" y="3596477"/>
            <a:ext cx="29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17089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867408" y="2126400"/>
            <a:ext cx="23134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2247655" y="2670190"/>
            <a:ext cx="19331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2688394" y="3209242"/>
            <a:ext cx="149244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3449320" y="3750663"/>
            <a:ext cx="7315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877821" y="4292084"/>
            <a:ext cx="30301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191934" y="1552552"/>
            <a:ext cx="1049568" cy="35254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anose="02050604050505020204" pitchFamily="18" charset="0"/>
              </a:rPr>
              <a:t>Cube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305237" y="1972214"/>
            <a:ext cx="714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 1</a:t>
            </a:r>
            <a:endParaRPr lang="en-US" sz="14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552854" y="1972214"/>
            <a:ext cx="39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552854" y="2513635"/>
            <a:ext cx="76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3    5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552854" y="3055056"/>
            <a:ext cx="116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7    9    11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552854" y="3596477"/>
            <a:ext cx="2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13    15    17    19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26399" y="2504110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726399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105875" y="3055056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859280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335351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822917" y="3593135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59280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335351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822917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283165" y="4137898"/>
            <a:ext cx="324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8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6" grpId="0" animBg="1"/>
      <p:bldP spid="76" grpId="1" animBg="1"/>
      <p:bldP spid="85" grpId="0"/>
      <p:bldP spid="85" grpId="1"/>
      <p:bldP spid="86" grpId="0"/>
      <p:bldP spid="86" grpId="1"/>
      <p:bldP spid="87" grpId="0"/>
      <p:bldP spid="87" grpId="1"/>
      <p:bldP spid="88" grpId="0" animBg="1"/>
      <p:bldP spid="88" grpId="1" animBg="1"/>
      <p:bldP spid="5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6100" y="1294573"/>
            <a:ext cx="4102100" cy="2572577"/>
          </a:xfrm>
          <a:prstGeom prst="rect">
            <a:avLst/>
          </a:prstGeom>
          <a:gradFill flip="none" rotWithShape="1">
            <a:gsLst>
              <a:gs pos="83000">
                <a:srgbClr val="EDFFED">
                  <a:lumMod val="35000"/>
                  <a:lumOff val="65000"/>
                </a:srgbClr>
              </a:gs>
              <a:gs pos="0">
                <a:srgbClr val="00FF00">
                  <a:lumMod val="54000"/>
                  <a:lumOff val="46000"/>
                </a:srgb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452462" y="1570241"/>
            <a:ext cx="826502" cy="185905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 rot="16200000">
            <a:off x="1681429" y="2397088"/>
            <a:ext cx="1792224" cy="20302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 rot="16200000">
            <a:off x="2786117" y="2361964"/>
            <a:ext cx="1874520" cy="28346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 rot="16200000">
            <a:off x="1071344" y="2362935"/>
            <a:ext cx="1873994" cy="2809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nip and Round Single Corner Rectangle 2"/>
          <p:cNvSpPr/>
          <p:nvPr/>
        </p:nvSpPr>
        <p:spPr>
          <a:xfrm>
            <a:off x="536139" y="895350"/>
            <a:ext cx="4417226" cy="354925"/>
          </a:xfrm>
          <a:prstGeom prst="snipRoundRect">
            <a:avLst/>
          </a:prstGeom>
          <a:solidFill>
            <a:srgbClr val="6600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II . Difference of  two consecutive cube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1565684"/>
            <a:ext cx="9492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 1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 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0419" y="156568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2239" y="156568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19655" y="156568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19763" y="156568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99371" y="156568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91465" y="156568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71073" y="156568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71550" y="156568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828800" y="3250846"/>
            <a:ext cx="3776370" cy="956176"/>
            <a:chOff x="3531886" y="2762884"/>
            <a:chExt cx="3776370" cy="956176"/>
          </a:xfrm>
        </p:grpSpPr>
        <p:grpSp>
          <p:nvGrpSpPr>
            <p:cNvPr id="24" name="Group 23"/>
            <p:cNvGrpSpPr/>
            <p:nvPr/>
          </p:nvGrpSpPr>
          <p:grpSpPr>
            <a:xfrm>
              <a:off x="3531886" y="3179511"/>
              <a:ext cx="3350295" cy="539549"/>
              <a:chOff x="3556704" y="5042247"/>
              <a:chExt cx="3350295" cy="539549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3694683" y="5056993"/>
                <a:ext cx="3131763" cy="524803"/>
              </a:xfrm>
              <a:prstGeom prst="roundRect">
                <a:avLst/>
              </a:prstGeom>
              <a:gradFill flip="none" rotWithShape="1">
                <a:gsLst>
                  <a:gs pos="81000">
                    <a:srgbClr val="FFFFD9"/>
                  </a:gs>
                  <a:gs pos="0">
                    <a:srgbClr val="FFFF00">
                      <a:lumMod val="98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9525" cap="flat" cmpd="sng" algn="ctr">
                <a:noFill/>
                <a:prstDash val="solid"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endParaRPr lang="en-US" sz="1600" kern="0" dirty="0" smtClean="0">
                  <a:solidFill>
                    <a:sysClr val="window" lastClr="FFFFFF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  <a:sym typeface="Symbol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556704" y="5042247"/>
                <a:ext cx="335029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400" b="1" kern="0" dirty="0" smtClean="0">
                    <a:solidFill>
                      <a:prstClr val="black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pitchFamily="34" charset="0"/>
                    <a:sym typeface="Symbol"/>
                  </a:rPr>
                  <a:t>Only the middle number </a:t>
                </a:r>
              </a:p>
              <a:p>
                <a:pPr algn="ctr">
                  <a:defRPr/>
                </a:pPr>
                <a:r>
                  <a:rPr lang="en-US" sz="1400" b="1" kern="0" dirty="0" smtClean="0">
                    <a:solidFill>
                      <a:prstClr val="black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pitchFamily="34" charset="0"/>
                    <a:sym typeface="Symbol"/>
                  </a:rPr>
                  <a:t>changes as per the consecutives</a:t>
                </a:r>
                <a:endParaRPr lang="en-US" sz="1600" b="1" kern="0" dirty="0" smtClean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pic>
          <p:nvPicPr>
            <p:cNvPr id="25" name="Picture 2" descr="https://encrypted-tbn2.gstatic.com/images?q=tbn:ANd9GcSdw6MrYMIm6k47z_zifpRXgjiY9riSbIcalgahxuaZBKG6ZcOrFw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8815" y1="26857" x2="14286" y2="69714"/>
                          <a14:foregroundMark x1="348" y1="76000" x2="348" y2="76000"/>
                          <a14:foregroundMark x1="697" y1="77714" x2="697" y2="77714"/>
                          <a14:foregroundMark x1="1045" y1="79429" x2="1045" y2="794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0000">
              <a:off x="6148912" y="2762884"/>
              <a:ext cx="1159344" cy="706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4311969" y="2621414"/>
            <a:ext cx="2574606" cy="2217991"/>
            <a:chOff x="28964" y="2224412"/>
            <a:chExt cx="2574606" cy="2217991"/>
          </a:xfrm>
        </p:grpSpPr>
        <p:pic>
          <p:nvPicPr>
            <p:cNvPr id="21" name="Picture 20" descr="C:\Users\MT-Educare\Desktop\Richa mam\student_thinking_about_multiplication_17 cop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1290" y="2612008"/>
              <a:ext cx="1932280" cy="183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loud 21"/>
            <p:cNvSpPr/>
            <p:nvPr/>
          </p:nvSpPr>
          <p:spPr>
            <a:xfrm>
              <a:off x="28964" y="2224412"/>
              <a:ext cx="1687343" cy="98387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33413" indent="-633413" algn="ctr">
                <a:defRPr/>
              </a:pPr>
              <a:r>
                <a:rPr lang="en-US" sz="1200" b="1" kern="0" dirty="0" smtClean="0">
                  <a:solidFill>
                    <a:srgbClr val="FF0000"/>
                  </a:solidFill>
                  <a:latin typeface="Bookman Old Style" panose="02050604050505020204" pitchFamily="18" charset="0"/>
                  <a:cs typeface="Arial" pitchFamily="34" charset="0"/>
                </a:rPr>
                <a:t>What is the</a:t>
              </a:r>
            </a:p>
            <a:p>
              <a:pPr algn="ctr">
                <a:defRPr/>
              </a:pPr>
              <a:r>
                <a:rPr lang="en-US" sz="1200" b="1" kern="0" dirty="0" smtClean="0">
                  <a:solidFill>
                    <a:srgbClr val="FF0000"/>
                  </a:solidFill>
                  <a:latin typeface="Bookman Old Style" panose="02050604050505020204" pitchFamily="18" charset="0"/>
                  <a:cs typeface="Arial" pitchFamily="34" charset="0"/>
                </a:rPr>
                <a:t>interesting pattern ?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85800" y="2064509"/>
            <a:ext cx="9492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 2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 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70419" y="206450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852239" y="206450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19655" y="206450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419763" y="206450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99371" y="206450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991465" y="206450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71073" y="206450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571550" y="206450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85800" y="2557012"/>
            <a:ext cx="9492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 3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 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70419" y="255701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52239" y="255701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119655" y="255701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19763" y="255701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99371" y="255701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91465" y="255701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71073" y="255701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71550" y="255701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85800" y="3079995"/>
            <a:ext cx="9492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 4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  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70419" y="307999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52239" y="307999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119655" y="307999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19763" y="307999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99371" y="307999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991465" y="307999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271073" y="307999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71550" y="307999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 rot="16200000">
            <a:off x="2255260" y="2397088"/>
            <a:ext cx="1792224" cy="20302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 rot="16200000">
            <a:off x="-39804" y="2398575"/>
            <a:ext cx="1760150" cy="17162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 rot="16200000">
            <a:off x="401583" y="2398575"/>
            <a:ext cx="1760150" cy="171625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00730" y="306288"/>
            <a:ext cx="2542540" cy="426575"/>
          </a:xfrm>
          <a:prstGeom prst="rect">
            <a:avLst/>
          </a:prstGeom>
          <a:solidFill>
            <a:srgbClr val="002060"/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PATTERNS IN CUBES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0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50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8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1" grpId="0" animBg="1"/>
      <p:bldP spid="83" grpId="0" animBg="1"/>
      <p:bldP spid="83" grpId="1" animBg="1"/>
      <p:bldP spid="74" grpId="0" animBg="1"/>
      <p:bldP spid="74" grpId="1" animBg="1"/>
      <p:bldP spid="73" grpId="0" animBg="1"/>
      <p:bldP spid="73" grpId="1" animBg="1"/>
      <p:bldP spid="3" grpId="0" animBg="1"/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86" grpId="0" animBg="1"/>
      <p:bldP spid="86" grpId="1" animBg="1"/>
      <p:bldP spid="89" grpId="0" animBg="1"/>
      <p:bldP spid="89" grpId="1" animBg="1"/>
      <p:bldP spid="90" grpId="0" animBg="1"/>
      <p:bldP spid="9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14650" y="353788"/>
            <a:ext cx="3714987" cy="400110"/>
          </a:xfrm>
          <a:prstGeom prst="rect">
            <a:avLst/>
          </a:prstGeom>
          <a:solidFill>
            <a:srgbClr val="80000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PATTERNS IN CUBES</a:t>
            </a:r>
          </a:p>
        </p:txBody>
      </p:sp>
      <p:sp>
        <p:nvSpPr>
          <p:cNvPr id="3" name="Snip and Round Single Corner Rectangle 2"/>
          <p:cNvSpPr/>
          <p:nvPr/>
        </p:nvSpPr>
        <p:spPr>
          <a:xfrm>
            <a:off x="542824" y="895350"/>
            <a:ext cx="3800576" cy="354925"/>
          </a:xfrm>
          <a:prstGeom prst="snipRoundRect">
            <a:avLst/>
          </a:prstGeom>
          <a:gradFill>
            <a:gsLst>
              <a:gs pos="48000">
                <a:schemeClr val="bg1"/>
              </a:gs>
              <a:gs pos="32000">
                <a:srgbClr val="CC66FF"/>
              </a:gs>
              <a:gs pos="83000">
                <a:srgbClr val="CC66FF"/>
              </a:gs>
            </a:gsLst>
            <a:path path="circle">
              <a:fillToRect r="100000" b="100000"/>
            </a:path>
          </a:gra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III. Cubes and their prime factors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329482"/>
              </p:ext>
            </p:extLst>
          </p:nvPr>
        </p:nvGraphicFramePr>
        <p:xfrm>
          <a:off x="545757" y="1662430"/>
          <a:ext cx="6172200" cy="15951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153990"/>
                <a:gridCol w="1589210"/>
                <a:gridCol w="1206843"/>
                <a:gridCol w="2222157"/>
              </a:tblGrid>
              <a:tr h="838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569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0057" y="1910774"/>
            <a:ext cx="1084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Number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456" y="1910774"/>
            <a:ext cx="1516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Prime factor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9560" y="1910774"/>
            <a:ext cx="1133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Cube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5264" y="1664553"/>
            <a:ext cx="2338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Prime factors of the cube in its Prime factorization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4374" y="257175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2457" y="2571750"/>
            <a:ext cx="847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5800" y="2571750"/>
            <a:ext cx="2399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648200" y="2880121"/>
            <a:ext cx="7557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97497" y="2880121"/>
            <a:ext cx="7557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70102" y="2918996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48154" y="2918996"/>
            <a:ext cx="479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09844" y="2918996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85"/>
          <a:stretch/>
        </p:blipFill>
        <p:spPr>
          <a:xfrm>
            <a:off x="7070155" y="1192458"/>
            <a:ext cx="1330812" cy="1427932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7207764" y="1362412"/>
            <a:ext cx="990606" cy="1097280"/>
            <a:chOff x="5888126" y="1829596"/>
            <a:chExt cx="1600199" cy="1097280"/>
          </a:xfrm>
        </p:grpSpPr>
        <p:cxnSp>
          <p:nvCxnSpPr>
            <p:cNvPr id="41" name="Straight Connector 40"/>
            <p:cNvCxnSpPr/>
            <p:nvPr/>
          </p:nvCxnSpPr>
          <p:spPr>
            <a:xfrm rot="5400000" flipH="1" flipV="1">
              <a:off x="6082175" y="2377594"/>
              <a:ext cx="109728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888126" y="2162175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7742520" y="1330562"/>
            <a:ext cx="41726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742520" y="1732944"/>
            <a:ext cx="45585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742520" y="2143688"/>
            <a:ext cx="30431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51984" y="1330562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51984" y="1721081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7207770" y="2085516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265469"/>
            <a:ext cx="1742144" cy="1211281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112182" y="3880260"/>
            <a:ext cx="36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=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544283" y="3265957"/>
            <a:ext cx="749578" cy="276999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 anchor="b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sng" strike="noStrike" kern="0" cap="none" spc="0" normalizeH="0" baseline="0">
                <a:ln>
                  <a:noFill/>
                </a:ln>
                <a:effectLst/>
                <a:uLnTx/>
                <a:uFillTx/>
                <a:latin typeface="Cambria Math" pitchFamily="18" charset="0"/>
                <a:ea typeface="Cambria Math" pitchFamily="18" charset="0"/>
                <a:cs typeface="Arial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Working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315889" y="3578225"/>
            <a:ext cx="48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4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660547" y="3578225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×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781045" y="3578225"/>
            <a:ext cx="48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4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110335" y="3578225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×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30832" y="3578225"/>
            <a:ext cx="48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4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3493632" y="3833876"/>
            <a:ext cx="567772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331257" y="3846512"/>
            <a:ext cx="48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16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660547" y="3846512"/>
            <a:ext cx="27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×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81045" y="3846512"/>
            <a:ext cx="48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4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112182" y="4114800"/>
            <a:ext cx="367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=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31257" y="4114800"/>
            <a:ext cx="483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rPr>
              <a:t>64</a:t>
            </a:r>
            <a:endParaRPr lang="en-US" sz="1400" b="1" kern="0" dirty="0">
              <a:solidFill>
                <a:sysClr val="window" lastClr="FFFFFF"/>
              </a:solidFill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3487462" y="4114800"/>
            <a:ext cx="603504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045259" y="2636822"/>
            <a:ext cx="270771" cy="236571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78186" y="2571750"/>
            <a:ext cx="977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= 64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86"/>
          <a:stretch/>
        </p:blipFill>
        <p:spPr>
          <a:xfrm>
            <a:off x="6766207" y="1123950"/>
            <a:ext cx="1996793" cy="2369306"/>
          </a:xfrm>
          <a:prstGeom prst="rect">
            <a:avLst/>
          </a:prstGeom>
        </p:spPr>
      </p:pic>
      <p:grpSp>
        <p:nvGrpSpPr>
          <p:cNvPr id="109" name="Group 108"/>
          <p:cNvGrpSpPr/>
          <p:nvPr/>
        </p:nvGrpSpPr>
        <p:grpSpPr>
          <a:xfrm>
            <a:off x="7279113" y="1335087"/>
            <a:ext cx="990606" cy="2011680"/>
            <a:chOff x="5888126" y="1829596"/>
            <a:chExt cx="1600199" cy="2011680"/>
          </a:xfrm>
        </p:grpSpPr>
        <p:cxnSp>
          <p:nvCxnSpPr>
            <p:cNvPr id="110" name="Straight Connector 109"/>
            <p:cNvCxnSpPr/>
            <p:nvPr/>
          </p:nvCxnSpPr>
          <p:spPr>
            <a:xfrm rot="5400000" flipH="1" flipV="1">
              <a:off x="5624975" y="2834794"/>
              <a:ext cx="201168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888126" y="205390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" name="Rectangle 111"/>
          <p:cNvSpPr/>
          <p:nvPr/>
        </p:nvSpPr>
        <p:spPr>
          <a:xfrm>
            <a:off x="7742520" y="1214877"/>
            <a:ext cx="68580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64</a:t>
            </a:r>
            <a:endParaRPr lang="en-US" sz="1300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742520" y="1525879"/>
            <a:ext cx="68580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32</a:t>
            </a:r>
            <a:endParaRPr lang="en-US" sz="1300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7742520" y="1755420"/>
            <a:ext cx="68580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r>
            <a:endParaRPr lang="en-US" sz="1300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323333" y="1214877"/>
            <a:ext cx="41513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7323333" y="1530339"/>
            <a:ext cx="33893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7279119" y="1785509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7323333" y="1755420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7279119" y="2053077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7742520" y="2068794"/>
            <a:ext cx="68580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lang="en-US" sz="1300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23333" y="2068794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7279119" y="2366451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7742520" y="2374946"/>
            <a:ext cx="68580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300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323333" y="2374946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7279119" y="2672603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7742520" y="2685625"/>
            <a:ext cx="68580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323333" y="2685625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7279119" y="298328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7742520" y="2976703"/>
            <a:ext cx="68580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4853690" y="3846512"/>
            <a:ext cx="3029266" cy="924647"/>
            <a:chOff x="958532" y="393653"/>
            <a:chExt cx="3029266" cy="924647"/>
          </a:xfrm>
        </p:grpSpPr>
        <p:grpSp>
          <p:nvGrpSpPr>
            <p:cNvPr id="135" name="Group 134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38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 flipH="1">
                <a:off x="5648800" y="-329066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Let’s make group of 3 same number to write cube</a:t>
                </a:r>
              </a:p>
            </p:txBody>
          </p:sp>
        </p:grpSp>
        <p:pic>
          <p:nvPicPr>
            <p:cNvPr id="13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7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0" name="Group 139"/>
          <p:cNvGrpSpPr/>
          <p:nvPr/>
        </p:nvGrpSpPr>
        <p:grpSpPr>
          <a:xfrm>
            <a:off x="4878640" y="3863445"/>
            <a:ext cx="3029266" cy="924647"/>
            <a:chOff x="958532" y="393653"/>
            <a:chExt cx="3029266" cy="924647"/>
          </a:xfrm>
        </p:grpSpPr>
        <p:grpSp>
          <p:nvGrpSpPr>
            <p:cNvPr id="141" name="Group 140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44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 flipH="1">
                <a:off x="5648800" y="-329066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Lets write the prime factors of the cube in its prime factorization </a:t>
                </a:r>
              </a:p>
            </p:txBody>
          </p:sp>
        </p:grpSp>
        <p:pic>
          <p:nvPicPr>
            <p:cNvPr id="14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6" name="Group 145"/>
          <p:cNvGrpSpPr/>
          <p:nvPr/>
        </p:nvGrpSpPr>
        <p:grpSpPr>
          <a:xfrm flipH="1">
            <a:off x="519050" y="3562350"/>
            <a:ext cx="2600444" cy="1178170"/>
            <a:chOff x="5136530" y="2518115"/>
            <a:chExt cx="2600444" cy="1178170"/>
          </a:xfrm>
        </p:grpSpPr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723" y="2518115"/>
              <a:ext cx="2243251" cy="1178170"/>
            </a:xfrm>
            <a:prstGeom prst="rect">
              <a:avLst/>
            </a:prstGeom>
          </p:spPr>
        </p:pic>
        <p:pic>
          <p:nvPicPr>
            <p:cNvPr id="148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136530" y="2519421"/>
              <a:ext cx="703114" cy="1154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9" name="Rectangle 148"/>
            <p:cNvSpPr/>
            <p:nvPr/>
          </p:nvSpPr>
          <p:spPr>
            <a:xfrm>
              <a:off x="5394895" y="2713465"/>
              <a:ext cx="22098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To find the cube </a:t>
              </a:r>
              <a:endParaRPr lang="en-IN" sz="1400" b="1" dirty="0" smtClean="0">
                <a:solidFill>
                  <a:prstClr val="black"/>
                </a:solidFill>
                <a:latin typeface="Bookman Old Style" pitchFamily="18" charset="0"/>
              </a:endParaRPr>
            </a:p>
            <a:p>
              <a:r>
                <a:rPr lang="en-IN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of </a:t>
              </a:r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4 we </a:t>
              </a:r>
              <a:r>
                <a:rPr lang="en-IN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 will </a:t>
              </a:r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multiply </a:t>
              </a:r>
              <a:endParaRPr lang="en-IN" sz="1400" b="1" dirty="0" smtClean="0">
                <a:solidFill>
                  <a:prstClr val="black"/>
                </a:solidFill>
                <a:latin typeface="Bookman Old Style" pitchFamily="18" charset="0"/>
              </a:endParaRPr>
            </a:p>
            <a:p>
              <a:r>
                <a:rPr lang="en-IN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4 </a:t>
              </a:r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three times</a:t>
              </a:r>
            </a:p>
            <a:p>
              <a:endParaRPr lang="en-US" sz="1400" b="1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8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9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0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500"/>
                            </p:stCondLst>
                            <p:childTnLst>
                              <p:par>
                                <p:cTn id="3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8" grpId="0"/>
      <p:bldP spid="9" grpId="0"/>
      <p:bldP spid="10" grpId="0"/>
      <p:bldP spid="12" grpId="0"/>
      <p:bldP spid="16" grpId="0"/>
      <p:bldP spid="17" grpId="0"/>
      <p:bldP spid="18" grpId="0"/>
      <p:bldP spid="43" grpId="0"/>
      <p:bldP spid="43" grpId="1"/>
      <p:bldP spid="44" grpId="0"/>
      <p:bldP spid="44" grpId="1"/>
      <p:bldP spid="45" grpId="0"/>
      <p:bldP spid="45" grpId="1"/>
      <p:bldP spid="50" grpId="0"/>
      <p:bldP spid="50" grpId="1"/>
      <p:bldP spid="51" grpId="0"/>
      <p:bldP spid="51" grpId="1"/>
      <p:bldP spid="83" grpId="0"/>
      <p:bldP spid="83" grpId="1"/>
      <p:bldP spid="85" grpId="0" animBg="1"/>
      <p:bldP spid="85" grpId="1" animBg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103" grpId="0" animBg="1"/>
      <p:bldP spid="103" grpId="1" animBg="1"/>
      <p:bldP spid="103" grpId="2" animBg="1"/>
      <p:bldP spid="11" grpId="0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9" grpId="0"/>
      <p:bldP spid="119" grpId="1"/>
      <p:bldP spid="121" grpId="0"/>
      <p:bldP spid="121" grpId="1"/>
      <p:bldP spid="122" grpId="0"/>
      <p:bldP spid="122" grpId="1"/>
      <p:bldP spid="124" grpId="0"/>
      <p:bldP spid="124" grpId="1"/>
      <p:bldP spid="125" grpId="0"/>
      <p:bldP spid="125" grpId="1"/>
      <p:bldP spid="127" grpId="0"/>
      <p:bldP spid="127" grpId="1"/>
      <p:bldP spid="128" grpId="0"/>
      <p:bldP spid="128" grpId="1"/>
      <p:bldP spid="130" grpId="0"/>
      <p:bldP spid="1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462280" y="362528"/>
            <a:ext cx="4338320" cy="606659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0569" y1="86111" x2="26690" y2="94444"/>
                        <a14:foregroundMark x1="65480" y1="84967" x2="62633" y2="95425"/>
                        <a14:foregroundMark x1="18505" y1="94444" x2="23843" y2="95425"/>
                        <a14:foregroundMark x1="42705" y1="92974" x2="27402" y2="94935"/>
                        <a14:foregroundMark x1="33808" y1="88235" x2="18861" y2="93954"/>
                        <a14:foregroundMark x1="18861" y1="94281" x2="18505" y2="95425"/>
                        <a14:foregroundMark x1="19929" y1="93791" x2="17438" y2="94118"/>
                        <a14:foregroundMark x1="63345" y1="89052" x2="50178" y2="96078"/>
                        <a14:foregroundMark x1="71174" y1="93791" x2="55872" y2="99837"/>
                        <a14:foregroundMark x1="55872" y1="96732" x2="49466" y2="99020"/>
                        <a14:foregroundMark x1="49822" y1="96078" x2="47687" y2="98856"/>
                        <a14:foregroundMark x1="48754" y1="96242" x2="46263" y2="98203"/>
                        <a14:foregroundMark x1="46263" y1="98693" x2="54093" y2="99837"/>
                        <a14:foregroundMark x1="59431" y1="98366" x2="52669" y2="99510"/>
                        <a14:foregroundMark x1="59786" y1="98856" x2="53737" y2="99837"/>
                        <a14:foregroundMark x1="60854" y1="98856" x2="56940" y2="99837"/>
                        <a14:foregroundMark x1="49110" y1="1634" x2="54804" y2="26471"/>
                        <a14:foregroundMark x1="4982" y1="14706" x2="4982" y2="24346"/>
                        <a14:foregroundMark x1="38078" y1="26471" x2="46619" y2="21732"/>
                        <a14:backgroundMark x1="21708" y1="99183" x2="34875" y2="97712"/>
                        <a14:backgroundMark x1="71174" y1="97386" x2="62278" y2="99837"/>
                        <a14:backgroundMark x1="62278" y1="99346" x2="48754" y2="99837"/>
                        <a14:backgroundMark x1="38790" y1="95098" x2="27402" y2="96242"/>
                        <a14:backgroundMark x1="70463" y1="99346" x2="59075" y2="99837"/>
                        <a14:backgroundMark x1="63345" y1="99183" x2="59786" y2="998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" y="1428750"/>
            <a:ext cx="1340608" cy="291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 descr="Image resul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" t="6265" r="3146" b="5891"/>
          <a:stretch/>
        </p:blipFill>
        <p:spPr bwMode="auto">
          <a:xfrm>
            <a:off x="2350625" y="1538667"/>
            <a:ext cx="3285063" cy="16958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/>
          <p:cNvSpPr/>
          <p:nvPr/>
        </p:nvSpPr>
        <p:spPr>
          <a:xfrm>
            <a:off x="6400800" y="1209912"/>
            <a:ext cx="1505878" cy="534796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Let us find the cube of 2</a:t>
            </a:r>
            <a:endParaRPr lang="en-US" sz="16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69403" y="1733550"/>
            <a:ext cx="1162858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Cube of 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853165" y="437257"/>
            <a:ext cx="2287798" cy="228600"/>
          </a:xfrm>
          <a:prstGeom prst="round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537220" y="703580"/>
            <a:ext cx="3786650" cy="228600"/>
          </a:xfrm>
          <a:prstGeom prst="round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6415" y="361950"/>
            <a:ext cx="421496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latin typeface="Bookman Old Style" panose="02050604050505020204" pitchFamily="18" charset="0"/>
              </a:rPr>
              <a:t>To find the cube of the number just multiply the number three times</a:t>
            </a:r>
            <a:endParaRPr lang="en-US" sz="1700" b="1" dirty="0">
              <a:latin typeface="Bookman Old Style" panose="0205060405050502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38144" y="2158072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26251" y="2130950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´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08837" y="2158072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796309" y="2130950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´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71081" y="2158072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165391" y="2158072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93282" y="2158072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81127" y="2542161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</a:rPr>
              <a:t>\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65391" y="2542161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93282" y="2542161"/>
            <a:ext cx="30621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929598" y="2576094"/>
            <a:ext cx="316645" cy="265607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896213" y="2539055"/>
            <a:ext cx="448333" cy="31213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2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3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096000" y="1200150"/>
            <a:ext cx="2182927" cy="551000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</a:rPr>
              <a:t>But  it can be written in index form</a:t>
            </a:r>
          </a:p>
        </p:txBody>
      </p:sp>
    </p:spTree>
    <p:extLst>
      <p:ext uri="{BB962C8B-B14F-4D97-AF65-F5344CB8AC3E}">
        <p14:creationId xmlns:p14="http://schemas.microsoft.com/office/powerpoint/2010/main" val="17373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0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5" fill="hold">
                          <p:stCondLst>
                            <p:cond delay="indefinite"/>
                          </p:stCondLst>
                          <p:childTnLst>
                            <p:par>
                              <p:cTn id="1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31" grpId="0" animBg="1"/>
          <p:bldP spid="31" grpId="1" animBg="1"/>
          <p:bldP spid="32" grpId="0"/>
          <p:bldP spid="33" grpId="0" animBg="1"/>
          <p:bldP spid="33" grpId="1" animBg="1"/>
          <p:bldP spid="43" grpId="0" animBg="1"/>
          <p:bldP spid="43" grpId="1" animBg="1"/>
          <p:bldP spid="16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3" grpId="0"/>
          <p:bldP spid="54" grpId="0"/>
          <p:bldP spid="35" grpId="0" animBg="1"/>
          <p:bldP spid="35" grpId="1" animBg="1"/>
          <p:bldP spid="52" grpId="0"/>
          <p:bldP spid="57" grpId="0" animBg="1"/>
          <p:bldP spid="57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0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2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1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9" fill="hold">
                          <p:stCondLst>
                            <p:cond delay="indefinite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9" fill="hold">
                          <p:stCondLst>
                            <p:cond delay="indefinite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9" fill="hold">
                          <p:stCondLst>
                            <p:cond delay="indefinite"/>
                          </p:stCondLst>
                          <p:childTnLst>
                            <p:par>
                              <p:cTn id="1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5" fill="hold">
                          <p:stCondLst>
                            <p:cond delay="indefinite"/>
                          </p:stCondLst>
                          <p:childTnLst>
                            <p:par>
                              <p:cTn id="1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7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" presetID="2" presetClass="exit" presetSubtype="2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31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31" grpId="0" animBg="1"/>
          <p:bldP spid="31" grpId="1" animBg="1"/>
          <p:bldP spid="32" grpId="0"/>
          <p:bldP spid="33" grpId="0" animBg="1"/>
          <p:bldP spid="33" grpId="1" animBg="1"/>
          <p:bldP spid="43" grpId="0" animBg="1"/>
          <p:bldP spid="43" grpId="1" animBg="1"/>
          <p:bldP spid="16" grpId="0"/>
          <p:bldP spid="44" grpId="0"/>
          <p:bldP spid="45" grpId="0"/>
          <p:bldP spid="46" grpId="0"/>
          <p:bldP spid="47" grpId="0"/>
          <p:bldP spid="48" grpId="0"/>
          <p:bldP spid="49" grpId="0"/>
          <p:bldP spid="50" grpId="0"/>
          <p:bldP spid="51" grpId="0"/>
          <p:bldP spid="53" grpId="0"/>
          <p:bldP spid="54" grpId="0"/>
          <p:bldP spid="35" grpId="0" animBg="1"/>
          <p:bldP spid="35" grpId="1" animBg="1"/>
          <p:bldP spid="52" grpId="0"/>
          <p:bldP spid="57" grpId="0" animBg="1"/>
          <p:bldP spid="57" grpId="1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Delay 16"/>
          <p:cNvSpPr/>
          <p:nvPr/>
        </p:nvSpPr>
        <p:spPr>
          <a:xfrm flipH="1">
            <a:off x="1524000" y="1699033"/>
            <a:ext cx="3015049" cy="723789"/>
          </a:xfrm>
          <a:prstGeom prst="flowChartDelay">
            <a:avLst/>
          </a:prstGeom>
          <a:gradFill>
            <a:gsLst>
              <a:gs pos="31000">
                <a:srgbClr val="DBF8FF"/>
              </a:gs>
              <a:gs pos="100000">
                <a:srgbClr val="00CCFF">
                  <a:lumMod val="42000"/>
                  <a:lumOff val="58000"/>
                </a:srgbClr>
              </a:gs>
              <a:gs pos="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011152" y="2468764"/>
            <a:ext cx="2690759" cy="2328080"/>
            <a:chOff x="1140596" y="521142"/>
            <a:chExt cx="2748010" cy="1925438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6" r="20539"/>
            <a:stretch/>
          </p:blipFill>
          <p:spPr>
            <a:xfrm>
              <a:off x="1140596" y="521142"/>
              <a:ext cx="2748010" cy="1925438"/>
            </a:xfrm>
            <a:prstGeom prst="rect">
              <a:avLst/>
            </a:prstGeom>
          </p:spPr>
        </p:pic>
        <p:sp>
          <p:nvSpPr>
            <p:cNvPr id="68" name="TextBox 1"/>
            <p:cNvSpPr txBox="1">
              <a:spLocks noChangeArrowheads="1"/>
            </p:cNvSpPr>
            <p:nvPr/>
          </p:nvSpPr>
          <p:spPr bwMode="auto">
            <a:xfrm>
              <a:off x="1653690" y="1298127"/>
              <a:ext cx="2214202" cy="534548"/>
            </a:xfrm>
            <a:prstGeom prst="rect">
              <a:avLst/>
            </a:prstGeom>
            <a:noFill/>
            <a:ln w="38100"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b="1" kern="0" dirty="0" smtClean="0">
                  <a:solidFill>
                    <a:srgbClr val="C30F9C"/>
                  </a:solidFill>
                  <a:latin typeface="Bookman Old Style" panose="02050604050505020204" pitchFamily="18" charset="0"/>
                </a:rPr>
                <a:t>Hence 500 is not a perfect cube</a:t>
              </a:r>
              <a:endParaRPr lang="en-US" b="1" kern="0" dirty="0">
                <a:solidFill>
                  <a:srgbClr val="C30F9C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7736" y="793372"/>
            <a:ext cx="3364664" cy="851656"/>
            <a:chOff x="1752071" y="793372"/>
            <a:chExt cx="3364664" cy="851656"/>
          </a:xfrm>
        </p:grpSpPr>
        <p:sp>
          <p:nvSpPr>
            <p:cNvPr id="3" name="Rounded Rectangle 2"/>
            <p:cNvSpPr/>
            <p:nvPr/>
          </p:nvSpPr>
          <p:spPr>
            <a:xfrm>
              <a:off x="1905000" y="872837"/>
              <a:ext cx="3211735" cy="692727"/>
            </a:xfrm>
            <a:prstGeom prst="roundRect">
              <a:avLst/>
            </a:prstGeom>
            <a:gradFill flip="none" rotWithShape="1">
              <a:gsLst>
                <a:gs pos="0">
                  <a:srgbClr val="FFFF00"/>
                </a:gs>
                <a:gs pos="70400">
                  <a:srgbClr val="FFFFB4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Is 500 a perfect cube ?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261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071" y="793372"/>
              <a:ext cx="1134885" cy="85165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3434" y="2603177"/>
            <a:ext cx="1006361" cy="21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608437" y="1876261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500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0265" y="1876261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524070" y="2338629"/>
            <a:ext cx="3036860" cy="1075841"/>
            <a:chOff x="4143157" y="3631881"/>
            <a:chExt cx="3036860" cy="1075841"/>
          </a:xfrm>
        </p:grpSpPr>
        <p:sp>
          <p:nvSpPr>
            <p:cNvPr id="19" name="Snip Diagonal Corner Rectangle 18"/>
            <p:cNvSpPr/>
            <p:nvPr/>
          </p:nvSpPr>
          <p:spPr>
            <a:xfrm>
              <a:off x="4143157" y="3811421"/>
              <a:ext cx="2246784" cy="822960"/>
            </a:xfrm>
            <a:prstGeom prst="snip2DiagRect">
              <a:avLst/>
            </a:prstGeom>
            <a:solidFill>
              <a:srgbClr val="CC3300"/>
            </a:solidFill>
            <a:ln w="9525" cap="flat" cmpd="sng" algn="ctr">
              <a:noFill/>
              <a:prstDash val="solid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>
              <a:spAutoFit/>
            </a:bodyPr>
            <a:lstStyle/>
            <a:p>
              <a:pPr>
                <a:defRPr/>
              </a:pPr>
              <a:endParaRPr lang="en-US" sz="1600" kern="0" dirty="0" smtClean="0">
                <a:solidFill>
                  <a:sysClr val="window" lastClr="FFFFFF"/>
                </a:solidFill>
                <a:latin typeface="Cambria Math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24098" y="3930514"/>
              <a:ext cx="22083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b="1" kern="0" dirty="0" smtClean="0">
                  <a:solidFill>
                    <a:prstClr val="white"/>
                  </a:solidFill>
                  <a:latin typeface="Cambria Math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three same factor</a:t>
              </a:r>
              <a:endParaRPr lang="en-US" b="1" kern="0" dirty="0" smtClean="0">
                <a:solidFill>
                  <a:prstClr val="white"/>
                </a:solidFill>
              </a:endParaRPr>
            </a:p>
          </p:txBody>
        </p:sp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1580075">
              <a:off x="6268540" y="3631881"/>
              <a:ext cx="911477" cy="1075841"/>
            </a:xfrm>
            <a:prstGeom prst="rect">
              <a:avLst/>
            </a:prstGeom>
            <a:noFill/>
          </p:spPr>
        </p:pic>
      </p:grpSp>
      <p:grpSp>
        <p:nvGrpSpPr>
          <p:cNvPr id="22" name="Group 21"/>
          <p:cNvGrpSpPr/>
          <p:nvPr/>
        </p:nvGrpSpPr>
        <p:grpSpPr>
          <a:xfrm>
            <a:off x="4646579" y="514350"/>
            <a:ext cx="1772585" cy="310990"/>
            <a:chOff x="6779419" y="1348740"/>
            <a:chExt cx="1772585" cy="310990"/>
          </a:xfrm>
        </p:grpSpPr>
        <p:sp>
          <p:nvSpPr>
            <p:cNvPr id="23" name="Rectangle 22"/>
            <p:cNvSpPr/>
            <p:nvPr/>
          </p:nvSpPr>
          <p:spPr>
            <a:xfrm>
              <a:off x="6946939" y="1348740"/>
              <a:ext cx="1433576" cy="308610"/>
            </a:xfrm>
            <a:prstGeom prst="rect">
              <a:avLst/>
            </a:prstGeom>
            <a:solidFill>
              <a:srgbClr val="993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Calculation</a:t>
              </a:r>
              <a:endPara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779419" y="1352549"/>
              <a:ext cx="169068" cy="307181"/>
            </a:xfrm>
            <a:custGeom>
              <a:avLst/>
              <a:gdLst>
                <a:gd name="connsiteX0" fmla="*/ 166687 w 169068"/>
                <a:gd name="connsiteY0" fmla="*/ 0 h 309562"/>
                <a:gd name="connsiteX1" fmla="*/ 0 w 169068"/>
                <a:gd name="connsiteY1" fmla="*/ 309562 h 309562"/>
                <a:gd name="connsiteX2" fmla="*/ 169068 w 169068"/>
                <a:gd name="connsiteY2" fmla="*/ 307181 h 309562"/>
                <a:gd name="connsiteX3" fmla="*/ 166687 w 169068"/>
                <a:gd name="connsiteY3" fmla="*/ 0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68" h="309562">
                  <a:moveTo>
                    <a:pt x="166687" y="0"/>
                  </a:moveTo>
                  <a:lnTo>
                    <a:pt x="0" y="309562"/>
                  </a:lnTo>
                  <a:lnTo>
                    <a:pt x="169068" y="307181"/>
                  </a:lnTo>
                  <a:cubicBezTo>
                    <a:pt x="168274" y="204787"/>
                    <a:pt x="167481" y="102394"/>
                    <a:pt x="166687" y="0"/>
                  </a:cubicBezTo>
                  <a:close/>
                </a:path>
              </a:pathLst>
            </a:custGeom>
            <a:solidFill>
              <a:srgbClr val="663300"/>
            </a:solidFill>
            <a:ln w="9525">
              <a:solidFill>
                <a:srgbClr val="663300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flipH="1">
              <a:off x="8382936" y="1352549"/>
              <a:ext cx="169068" cy="307181"/>
            </a:xfrm>
            <a:custGeom>
              <a:avLst/>
              <a:gdLst>
                <a:gd name="connsiteX0" fmla="*/ 166687 w 169068"/>
                <a:gd name="connsiteY0" fmla="*/ 0 h 309562"/>
                <a:gd name="connsiteX1" fmla="*/ 0 w 169068"/>
                <a:gd name="connsiteY1" fmla="*/ 309562 h 309562"/>
                <a:gd name="connsiteX2" fmla="*/ 169068 w 169068"/>
                <a:gd name="connsiteY2" fmla="*/ 307181 h 309562"/>
                <a:gd name="connsiteX3" fmla="*/ 166687 w 169068"/>
                <a:gd name="connsiteY3" fmla="*/ 0 h 30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68" h="309562">
                  <a:moveTo>
                    <a:pt x="166687" y="0"/>
                  </a:moveTo>
                  <a:lnTo>
                    <a:pt x="0" y="309562"/>
                  </a:lnTo>
                  <a:lnTo>
                    <a:pt x="169068" y="307181"/>
                  </a:lnTo>
                  <a:cubicBezTo>
                    <a:pt x="168274" y="204787"/>
                    <a:pt x="167481" y="102394"/>
                    <a:pt x="166687" y="0"/>
                  </a:cubicBezTo>
                  <a:close/>
                </a:path>
              </a:pathLst>
            </a:custGeom>
            <a:solidFill>
              <a:srgbClr val="663300"/>
            </a:solidFill>
            <a:ln w="9525">
              <a:solidFill>
                <a:srgbClr val="663300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60" y="822960"/>
            <a:ext cx="1789254" cy="196523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074581" y="915040"/>
            <a:ext cx="990606" cy="1737360"/>
            <a:chOff x="5888126" y="1829596"/>
            <a:chExt cx="1600199" cy="1737360"/>
          </a:xfrm>
        </p:grpSpPr>
        <p:cxnSp>
          <p:nvCxnSpPr>
            <p:cNvPr id="28" name="Straight Connector 27"/>
            <p:cNvCxnSpPr/>
            <p:nvPr/>
          </p:nvCxnSpPr>
          <p:spPr>
            <a:xfrm rot="5400000" flipH="1" flipV="1">
              <a:off x="5762135" y="2697634"/>
              <a:ext cx="1737360" cy="12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5609337" y="883190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500</a:t>
            </a:r>
            <a:endParaRPr lang="en-US" sz="1300" b="1" dirty="0">
              <a:solidFill>
                <a:srgbClr val="FFFF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09337" y="1145132"/>
            <a:ext cx="68580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100</a:t>
            </a:r>
            <a:endParaRPr lang="en-US" sz="1300" b="1" dirty="0">
              <a:solidFill>
                <a:srgbClr val="FFFF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609337" y="1423733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20</a:t>
            </a:r>
            <a:endParaRPr lang="en-US" sz="1300" b="1" dirty="0">
              <a:solidFill>
                <a:srgbClr val="FFFF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18801" y="883190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srgbClr val="FFFF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118801" y="1145132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srgbClr val="FFFF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074587" y="1453822"/>
            <a:ext cx="990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18801" y="1423733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srgbClr val="FFFF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074587" y="1721390"/>
            <a:ext cx="990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609337" y="1737107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4</a:t>
            </a:r>
            <a:endParaRPr lang="en-US" sz="1300" b="1" dirty="0">
              <a:solidFill>
                <a:srgbClr val="FFFF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118801" y="1737107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5074587" y="2034764"/>
            <a:ext cx="990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609337" y="2043259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srgbClr val="FFFF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118801" y="204325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074587" y="2340916"/>
            <a:ext cx="990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609337" y="2353938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srgbClr val="FFFF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 rot="16200000">
            <a:off x="2761579" y="1549010"/>
            <a:ext cx="352673" cy="10324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7215" y="1876261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5 × 5 </a:t>
            </a:r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× 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 rot="16200000">
            <a:off x="3727721" y="1779931"/>
            <a:ext cx="352673" cy="57864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00367" y="1877677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 × 2 </a:t>
            </a:r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× </a:t>
            </a:r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2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196137" y="2663513"/>
            <a:ext cx="2153274" cy="2118521"/>
            <a:chOff x="5223303" y="1327911"/>
            <a:chExt cx="2473474" cy="1927305"/>
          </a:xfrm>
        </p:grpSpPr>
        <p:grpSp>
          <p:nvGrpSpPr>
            <p:cNvPr id="49" name="Group 48"/>
            <p:cNvGrpSpPr/>
            <p:nvPr/>
          </p:nvGrpSpPr>
          <p:grpSpPr>
            <a:xfrm>
              <a:off x="5556525" y="1327911"/>
              <a:ext cx="2140252" cy="1669589"/>
              <a:chOff x="1846332" y="2206095"/>
              <a:chExt cx="2140252" cy="1669589"/>
            </a:xfrm>
          </p:grpSpPr>
          <p:pic>
            <p:nvPicPr>
              <p:cNvPr id="51" name="Picture 50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6332" y="2206095"/>
                <a:ext cx="2140252" cy="1669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1964484" y="2324804"/>
                <a:ext cx="1945155" cy="5879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prstClr val="white"/>
                    </a:solidFill>
                    <a:latin typeface="Cambria Math" panose="02040503050406030204" pitchFamily="18" charset="0"/>
                  </a:rPr>
                  <a:t>What did you observe ?</a:t>
                </a:r>
                <a:endParaRPr lang="en-IN" b="1" dirty="0">
                  <a:solidFill>
                    <a:prstClr val="white"/>
                  </a:solidFill>
                  <a:latin typeface="Cambria Math" panose="02040503050406030204" pitchFamily="18" charset="0"/>
                </a:endParaRPr>
              </a:p>
            </p:txBody>
          </p:sp>
        </p:grpSp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23303" y="2013483"/>
              <a:ext cx="977899" cy="1241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Rectangle 52"/>
          <p:cNvSpPr/>
          <p:nvPr/>
        </p:nvSpPr>
        <p:spPr>
          <a:xfrm>
            <a:off x="4214954" y="1877677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Cambria Math" panose="02040503050406030204" pitchFamily="18" charset="0"/>
              </a:rPr>
              <a:t>?</a:t>
            </a:r>
            <a:endParaRPr lang="en-US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</a:endParaRPr>
          </a:p>
        </p:txBody>
      </p:sp>
      <p:sp>
        <p:nvSpPr>
          <p:cNvPr id="6" name="Pentagon 5"/>
          <p:cNvSpPr/>
          <p:nvPr/>
        </p:nvSpPr>
        <p:spPr>
          <a:xfrm flipH="1">
            <a:off x="1579605" y="2679377"/>
            <a:ext cx="2971800" cy="1219200"/>
          </a:xfrm>
          <a:prstGeom prst="homePlate">
            <a:avLst/>
          </a:prstGeom>
          <a:solidFill>
            <a:srgbClr val="FF3300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To check whether it is a perfect cube. Lets find </a:t>
            </a:r>
          </a:p>
          <a:p>
            <a:pPr algn="ctr"/>
            <a:r>
              <a:rPr lang="en-US" b="1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out the prime factor</a:t>
            </a:r>
            <a:endParaRPr lang="en-US" b="1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78356" y="1733857"/>
            <a:ext cx="785491" cy="752550"/>
            <a:chOff x="978356" y="1733857"/>
            <a:chExt cx="785491" cy="752550"/>
          </a:xfrm>
        </p:grpSpPr>
        <p:grpSp>
          <p:nvGrpSpPr>
            <p:cNvPr id="61" name="Group 60"/>
            <p:cNvGrpSpPr/>
            <p:nvPr/>
          </p:nvGrpSpPr>
          <p:grpSpPr>
            <a:xfrm rot="21000000">
              <a:off x="978356" y="1733857"/>
              <a:ext cx="785491" cy="752550"/>
              <a:chOff x="5102860" y="1391285"/>
              <a:chExt cx="1058030" cy="990600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5543550" y="1860550"/>
                <a:ext cx="471094" cy="488248"/>
              </a:xfrm>
              <a:custGeom>
                <a:avLst/>
                <a:gdLst>
                  <a:gd name="connsiteX0" fmla="*/ 0 w 1083075"/>
                  <a:gd name="connsiteY0" fmla="*/ 14796 h 733887"/>
                  <a:gd name="connsiteX1" fmla="*/ 905522 w 1083075"/>
                  <a:gd name="connsiteY1" fmla="*/ 14796 h 733887"/>
                  <a:gd name="connsiteX2" fmla="*/ 1083075 w 1083075"/>
                  <a:gd name="connsiteY2" fmla="*/ 396536 h 733887"/>
                  <a:gd name="connsiteX3" fmla="*/ 506027 w 1083075"/>
                  <a:gd name="connsiteY3" fmla="*/ 387658 h 733887"/>
                  <a:gd name="connsiteX4" fmla="*/ 257452 w 1083075"/>
                  <a:gd name="connsiteY4" fmla="*/ 733887 h 733887"/>
                  <a:gd name="connsiteX5" fmla="*/ 257452 w 1083075"/>
                  <a:gd name="connsiteY5" fmla="*/ 405413 h 733887"/>
                  <a:gd name="connsiteX6" fmla="*/ 0 w 1083075"/>
                  <a:gd name="connsiteY6" fmla="*/ 14796 h 733887"/>
                  <a:gd name="connsiteX0" fmla="*/ 47440 w 1130515"/>
                  <a:gd name="connsiteY0" fmla="*/ 14796 h 733887"/>
                  <a:gd name="connsiteX1" fmla="*/ 952962 w 1130515"/>
                  <a:gd name="connsiteY1" fmla="*/ 14796 h 733887"/>
                  <a:gd name="connsiteX2" fmla="*/ 1130515 w 1130515"/>
                  <a:gd name="connsiteY2" fmla="*/ 396536 h 733887"/>
                  <a:gd name="connsiteX3" fmla="*/ 553467 w 1130515"/>
                  <a:gd name="connsiteY3" fmla="*/ 387658 h 733887"/>
                  <a:gd name="connsiteX4" fmla="*/ 304892 w 1130515"/>
                  <a:gd name="connsiteY4" fmla="*/ 733887 h 733887"/>
                  <a:gd name="connsiteX5" fmla="*/ 304892 w 1130515"/>
                  <a:gd name="connsiteY5" fmla="*/ 405413 h 733887"/>
                  <a:gd name="connsiteX6" fmla="*/ 47440 w 1130515"/>
                  <a:gd name="connsiteY6" fmla="*/ 14796 h 733887"/>
                  <a:gd name="connsiteX0" fmla="*/ 47440 w 1130515"/>
                  <a:gd name="connsiteY0" fmla="*/ 14796 h 733887"/>
                  <a:gd name="connsiteX1" fmla="*/ 952962 w 1130515"/>
                  <a:gd name="connsiteY1" fmla="*/ 14796 h 733887"/>
                  <a:gd name="connsiteX2" fmla="*/ 1130515 w 1130515"/>
                  <a:gd name="connsiteY2" fmla="*/ 396536 h 733887"/>
                  <a:gd name="connsiteX3" fmla="*/ 553467 w 1130515"/>
                  <a:gd name="connsiteY3" fmla="*/ 387658 h 733887"/>
                  <a:gd name="connsiteX4" fmla="*/ 304892 w 1130515"/>
                  <a:gd name="connsiteY4" fmla="*/ 733887 h 733887"/>
                  <a:gd name="connsiteX5" fmla="*/ 304892 w 1130515"/>
                  <a:gd name="connsiteY5" fmla="*/ 405413 h 733887"/>
                  <a:gd name="connsiteX6" fmla="*/ 47440 w 1130515"/>
                  <a:gd name="connsiteY6" fmla="*/ 14796 h 733887"/>
                  <a:gd name="connsiteX0" fmla="*/ 47440 w 1130515"/>
                  <a:gd name="connsiteY0" fmla="*/ 0 h 719091"/>
                  <a:gd name="connsiteX1" fmla="*/ 968837 w 1130515"/>
                  <a:gd name="connsiteY1" fmla="*/ 9525 h 719091"/>
                  <a:gd name="connsiteX2" fmla="*/ 1130515 w 1130515"/>
                  <a:gd name="connsiteY2" fmla="*/ 381740 h 719091"/>
                  <a:gd name="connsiteX3" fmla="*/ 553467 w 1130515"/>
                  <a:gd name="connsiteY3" fmla="*/ 372862 h 719091"/>
                  <a:gd name="connsiteX4" fmla="*/ 304892 w 1130515"/>
                  <a:gd name="connsiteY4" fmla="*/ 719091 h 719091"/>
                  <a:gd name="connsiteX5" fmla="*/ 304892 w 1130515"/>
                  <a:gd name="connsiteY5" fmla="*/ 390617 h 719091"/>
                  <a:gd name="connsiteX6" fmla="*/ 47440 w 1130515"/>
                  <a:gd name="connsiteY6" fmla="*/ 0 h 719091"/>
                  <a:gd name="connsiteX0" fmla="*/ 47440 w 1130515"/>
                  <a:gd name="connsiteY0" fmla="*/ 0 h 719091"/>
                  <a:gd name="connsiteX1" fmla="*/ 968837 w 1130515"/>
                  <a:gd name="connsiteY1" fmla="*/ 9525 h 719091"/>
                  <a:gd name="connsiteX2" fmla="*/ 1130515 w 1130515"/>
                  <a:gd name="connsiteY2" fmla="*/ 381740 h 719091"/>
                  <a:gd name="connsiteX3" fmla="*/ 553467 w 1130515"/>
                  <a:gd name="connsiteY3" fmla="*/ 372862 h 719091"/>
                  <a:gd name="connsiteX4" fmla="*/ 304892 w 1130515"/>
                  <a:gd name="connsiteY4" fmla="*/ 719091 h 719091"/>
                  <a:gd name="connsiteX5" fmla="*/ 304892 w 1130515"/>
                  <a:gd name="connsiteY5" fmla="*/ 390617 h 719091"/>
                  <a:gd name="connsiteX6" fmla="*/ 47440 w 1130515"/>
                  <a:gd name="connsiteY6" fmla="*/ 0 h 719091"/>
                  <a:gd name="connsiteX0" fmla="*/ 47440 w 1130515"/>
                  <a:gd name="connsiteY0" fmla="*/ 0 h 719091"/>
                  <a:gd name="connsiteX1" fmla="*/ 968837 w 1130515"/>
                  <a:gd name="connsiteY1" fmla="*/ 9525 h 719091"/>
                  <a:gd name="connsiteX2" fmla="*/ 1130515 w 1130515"/>
                  <a:gd name="connsiteY2" fmla="*/ 381740 h 719091"/>
                  <a:gd name="connsiteX3" fmla="*/ 553467 w 1130515"/>
                  <a:gd name="connsiteY3" fmla="*/ 372862 h 719091"/>
                  <a:gd name="connsiteX4" fmla="*/ 304892 w 1130515"/>
                  <a:gd name="connsiteY4" fmla="*/ 719091 h 719091"/>
                  <a:gd name="connsiteX5" fmla="*/ 304892 w 1130515"/>
                  <a:gd name="connsiteY5" fmla="*/ 390617 h 719091"/>
                  <a:gd name="connsiteX6" fmla="*/ 47440 w 1130515"/>
                  <a:gd name="connsiteY6" fmla="*/ 0 h 719091"/>
                  <a:gd name="connsiteX0" fmla="*/ 28390 w 1111465"/>
                  <a:gd name="connsiteY0" fmla="*/ 0 h 719091"/>
                  <a:gd name="connsiteX1" fmla="*/ 949787 w 1111465"/>
                  <a:gd name="connsiteY1" fmla="*/ 9525 h 719091"/>
                  <a:gd name="connsiteX2" fmla="*/ 1111465 w 1111465"/>
                  <a:gd name="connsiteY2" fmla="*/ 381740 h 719091"/>
                  <a:gd name="connsiteX3" fmla="*/ 534417 w 1111465"/>
                  <a:gd name="connsiteY3" fmla="*/ 372862 h 719091"/>
                  <a:gd name="connsiteX4" fmla="*/ 285842 w 1111465"/>
                  <a:gd name="connsiteY4" fmla="*/ 719091 h 719091"/>
                  <a:gd name="connsiteX5" fmla="*/ 304892 w 1111465"/>
                  <a:gd name="connsiteY5" fmla="*/ 381092 h 719091"/>
                  <a:gd name="connsiteX6" fmla="*/ 28390 w 1111465"/>
                  <a:gd name="connsiteY6" fmla="*/ 0 h 719091"/>
                  <a:gd name="connsiteX0" fmla="*/ 53790 w 1136865"/>
                  <a:gd name="connsiteY0" fmla="*/ 0 h 719091"/>
                  <a:gd name="connsiteX1" fmla="*/ 975187 w 1136865"/>
                  <a:gd name="connsiteY1" fmla="*/ 9525 h 719091"/>
                  <a:gd name="connsiteX2" fmla="*/ 1136865 w 1136865"/>
                  <a:gd name="connsiteY2" fmla="*/ 381740 h 719091"/>
                  <a:gd name="connsiteX3" fmla="*/ 559817 w 1136865"/>
                  <a:gd name="connsiteY3" fmla="*/ 372862 h 719091"/>
                  <a:gd name="connsiteX4" fmla="*/ 311242 w 1136865"/>
                  <a:gd name="connsiteY4" fmla="*/ 719091 h 719091"/>
                  <a:gd name="connsiteX5" fmla="*/ 330292 w 1136865"/>
                  <a:gd name="connsiteY5" fmla="*/ 381092 h 719091"/>
                  <a:gd name="connsiteX6" fmla="*/ 53790 w 1136865"/>
                  <a:gd name="connsiteY6" fmla="*/ 0 h 719091"/>
                  <a:gd name="connsiteX0" fmla="*/ 56965 w 1140040"/>
                  <a:gd name="connsiteY0" fmla="*/ 0 h 719091"/>
                  <a:gd name="connsiteX1" fmla="*/ 978362 w 1140040"/>
                  <a:gd name="connsiteY1" fmla="*/ 9525 h 719091"/>
                  <a:gd name="connsiteX2" fmla="*/ 1140040 w 1140040"/>
                  <a:gd name="connsiteY2" fmla="*/ 381740 h 719091"/>
                  <a:gd name="connsiteX3" fmla="*/ 562992 w 1140040"/>
                  <a:gd name="connsiteY3" fmla="*/ 372862 h 719091"/>
                  <a:gd name="connsiteX4" fmla="*/ 314417 w 1140040"/>
                  <a:gd name="connsiteY4" fmla="*/ 719091 h 719091"/>
                  <a:gd name="connsiteX5" fmla="*/ 330292 w 1140040"/>
                  <a:gd name="connsiteY5" fmla="*/ 371567 h 719091"/>
                  <a:gd name="connsiteX6" fmla="*/ 56965 w 1140040"/>
                  <a:gd name="connsiteY6" fmla="*/ 0 h 719091"/>
                  <a:gd name="connsiteX0" fmla="*/ 61728 w 1140040"/>
                  <a:gd name="connsiteY0" fmla="*/ 7144 h 709566"/>
                  <a:gd name="connsiteX1" fmla="*/ 978362 w 1140040"/>
                  <a:gd name="connsiteY1" fmla="*/ 0 h 709566"/>
                  <a:gd name="connsiteX2" fmla="*/ 1140040 w 1140040"/>
                  <a:gd name="connsiteY2" fmla="*/ 372215 h 709566"/>
                  <a:gd name="connsiteX3" fmla="*/ 562992 w 1140040"/>
                  <a:gd name="connsiteY3" fmla="*/ 363337 h 709566"/>
                  <a:gd name="connsiteX4" fmla="*/ 314417 w 1140040"/>
                  <a:gd name="connsiteY4" fmla="*/ 709566 h 709566"/>
                  <a:gd name="connsiteX5" fmla="*/ 330292 w 1140040"/>
                  <a:gd name="connsiteY5" fmla="*/ 362042 h 709566"/>
                  <a:gd name="connsiteX6" fmla="*/ 61728 w 1140040"/>
                  <a:gd name="connsiteY6" fmla="*/ 7144 h 709566"/>
                  <a:gd name="connsiteX0" fmla="*/ 259464 w 1337776"/>
                  <a:gd name="connsiteY0" fmla="*/ 7144 h 709566"/>
                  <a:gd name="connsiteX1" fmla="*/ 1176098 w 1337776"/>
                  <a:gd name="connsiteY1" fmla="*/ 0 h 709566"/>
                  <a:gd name="connsiteX2" fmla="*/ 1337776 w 1337776"/>
                  <a:gd name="connsiteY2" fmla="*/ 372215 h 709566"/>
                  <a:gd name="connsiteX3" fmla="*/ 760728 w 1337776"/>
                  <a:gd name="connsiteY3" fmla="*/ 363337 h 709566"/>
                  <a:gd name="connsiteX4" fmla="*/ 512153 w 1337776"/>
                  <a:gd name="connsiteY4" fmla="*/ 709566 h 709566"/>
                  <a:gd name="connsiteX5" fmla="*/ 528028 w 1337776"/>
                  <a:gd name="connsiteY5" fmla="*/ 362042 h 709566"/>
                  <a:gd name="connsiteX6" fmla="*/ 259464 w 1337776"/>
                  <a:gd name="connsiteY6" fmla="*/ 7144 h 709566"/>
                  <a:gd name="connsiteX0" fmla="*/ 259464 w 1337776"/>
                  <a:gd name="connsiteY0" fmla="*/ 7144 h 709566"/>
                  <a:gd name="connsiteX1" fmla="*/ 1176098 w 1337776"/>
                  <a:gd name="connsiteY1" fmla="*/ 0 h 709566"/>
                  <a:gd name="connsiteX2" fmla="*/ 1337776 w 1337776"/>
                  <a:gd name="connsiteY2" fmla="*/ 372215 h 709566"/>
                  <a:gd name="connsiteX3" fmla="*/ 963134 w 1337776"/>
                  <a:gd name="connsiteY3" fmla="*/ 382387 h 709566"/>
                  <a:gd name="connsiteX4" fmla="*/ 512153 w 1337776"/>
                  <a:gd name="connsiteY4" fmla="*/ 709566 h 709566"/>
                  <a:gd name="connsiteX5" fmla="*/ 528028 w 1337776"/>
                  <a:gd name="connsiteY5" fmla="*/ 362042 h 709566"/>
                  <a:gd name="connsiteX6" fmla="*/ 259464 w 1337776"/>
                  <a:gd name="connsiteY6" fmla="*/ 7144 h 709566"/>
                  <a:gd name="connsiteX0" fmla="*/ 259464 w 1299841"/>
                  <a:gd name="connsiteY0" fmla="*/ 7144 h 709566"/>
                  <a:gd name="connsiteX1" fmla="*/ 1176098 w 1299841"/>
                  <a:gd name="connsiteY1" fmla="*/ 0 h 709566"/>
                  <a:gd name="connsiteX2" fmla="*/ 1221095 w 1299841"/>
                  <a:gd name="connsiteY2" fmla="*/ 376978 h 709566"/>
                  <a:gd name="connsiteX3" fmla="*/ 963134 w 1299841"/>
                  <a:gd name="connsiteY3" fmla="*/ 382387 h 709566"/>
                  <a:gd name="connsiteX4" fmla="*/ 512153 w 1299841"/>
                  <a:gd name="connsiteY4" fmla="*/ 709566 h 709566"/>
                  <a:gd name="connsiteX5" fmla="*/ 528028 w 1299841"/>
                  <a:gd name="connsiteY5" fmla="*/ 362042 h 709566"/>
                  <a:gd name="connsiteX6" fmla="*/ 259464 w 1299841"/>
                  <a:gd name="connsiteY6" fmla="*/ 7144 h 709566"/>
                  <a:gd name="connsiteX0" fmla="*/ 259464 w 1444221"/>
                  <a:gd name="connsiteY0" fmla="*/ 7144 h 709566"/>
                  <a:gd name="connsiteX1" fmla="*/ 1176098 w 1444221"/>
                  <a:gd name="connsiteY1" fmla="*/ 0 h 709566"/>
                  <a:gd name="connsiteX2" fmla="*/ 1221095 w 1444221"/>
                  <a:gd name="connsiteY2" fmla="*/ 376978 h 709566"/>
                  <a:gd name="connsiteX3" fmla="*/ 963134 w 1444221"/>
                  <a:gd name="connsiteY3" fmla="*/ 382387 h 709566"/>
                  <a:gd name="connsiteX4" fmla="*/ 512153 w 1444221"/>
                  <a:gd name="connsiteY4" fmla="*/ 709566 h 709566"/>
                  <a:gd name="connsiteX5" fmla="*/ 528028 w 1444221"/>
                  <a:gd name="connsiteY5" fmla="*/ 362042 h 709566"/>
                  <a:gd name="connsiteX6" fmla="*/ 259464 w 1444221"/>
                  <a:gd name="connsiteY6" fmla="*/ 7144 h 709566"/>
                  <a:gd name="connsiteX0" fmla="*/ 259464 w 1444221"/>
                  <a:gd name="connsiteY0" fmla="*/ 7144 h 709566"/>
                  <a:gd name="connsiteX1" fmla="*/ 1176098 w 1444221"/>
                  <a:gd name="connsiteY1" fmla="*/ 0 h 709566"/>
                  <a:gd name="connsiteX2" fmla="*/ 1221095 w 1444221"/>
                  <a:gd name="connsiteY2" fmla="*/ 376978 h 709566"/>
                  <a:gd name="connsiteX3" fmla="*/ 963134 w 1444221"/>
                  <a:gd name="connsiteY3" fmla="*/ 382387 h 709566"/>
                  <a:gd name="connsiteX4" fmla="*/ 512153 w 1444221"/>
                  <a:gd name="connsiteY4" fmla="*/ 709566 h 709566"/>
                  <a:gd name="connsiteX5" fmla="*/ 528028 w 1444221"/>
                  <a:gd name="connsiteY5" fmla="*/ 362042 h 709566"/>
                  <a:gd name="connsiteX6" fmla="*/ 259464 w 1444221"/>
                  <a:gd name="connsiteY6" fmla="*/ 7144 h 709566"/>
                  <a:gd name="connsiteX0" fmla="*/ 259464 w 1444221"/>
                  <a:gd name="connsiteY0" fmla="*/ 7144 h 611935"/>
                  <a:gd name="connsiteX1" fmla="*/ 1176098 w 1444221"/>
                  <a:gd name="connsiteY1" fmla="*/ 0 h 611935"/>
                  <a:gd name="connsiteX2" fmla="*/ 1221095 w 1444221"/>
                  <a:gd name="connsiteY2" fmla="*/ 376978 h 611935"/>
                  <a:gd name="connsiteX3" fmla="*/ 963134 w 1444221"/>
                  <a:gd name="connsiteY3" fmla="*/ 382387 h 611935"/>
                  <a:gd name="connsiteX4" fmla="*/ 869341 w 1444221"/>
                  <a:gd name="connsiteY4" fmla="*/ 611935 h 611935"/>
                  <a:gd name="connsiteX5" fmla="*/ 528028 w 1444221"/>
                  <a:gd name="connsiteY5" fmla="*/ 362042 h 611935"/>
                  <a:gd name="connsiteX6" fmla="*/ 259464 w 1444221"/>
                  <a:gd name="connsiteY6" fmla="*/ 7144 h 611935"/>
                  <a:gd name="connsiteX0" fmla="*/ 311759 w 1496516"/>
                  <a:gd name="connsiteY0" fmla="*/ 7144 h 611935"/>
                  <a:gd name="connsiteX1" fmla="*/ 1228393 w 1496516"/>
                  <a:gd name="connsiteY1" fmla="*/ 0 h 611935"/>
                  <a:gd name="connsiteX2" fmla="*/ 1273390 w 1496516"/>
                  <a:gd name="connsiteY2" fmla="*/ 376978 h 611935"/>
                  <a:gd name="connsiteX3" fmla="*/ 1015429 w 1496516"/>
                  <a:gd name="connsiteY3" fmla="*/ 382387 h 611935"/>
                  <a:gd name="connsiteX4" fmla="*/ 921636 w 1496516"/>
                  <a:gd name="connsiteY4" fmla="*/ 611935 h 611935"/>
                  <a:gd name="connsiteX5" fmla="*/ 330292 w 1496516"/>
                  <a:gd name="connsiteY5" fmla="*/ 388236 h 611935"/>
                  <a:gd name="connsiteX6" fmla="*/ 311759 w 1496516"/>
                  <a:gd name="connsiteY6" fmla="*/ 7144 h 611935"/>
                  <a:gd name="connsiteX0" fmla="*/ 311759 w 1496516"/>
                  <a:gd name="connsiteY0" fmla="*/ 7144 h 611935"/>
                  <a:gd name="connsiteX1" fmla="*/ 1228393 w 1496516"/>
                  <a:gd name="connsiteY1" fmla="*/ 0 h 611935"/>
                  <a:gd name="connsiteX2" fmla="*/ 1273390 w 1496516"/>
                  <a:gd name="connsiteY2" fmla="*/ 376978 h 611935"/>
                  <a:gd name="connsiteX3" fmla="*/ 1015429 w 1496516"/>
                  <a:gd name="connsiteY3" fmla="*/ 382387 h 611935"/>
                  <a:gd name="connsiteX4" fmla="*/ 921636 w 1496516"/>
                  <a:gd name="connsiteY4" fmla="*/ 611935 h 611935"/>
                  <a:gd name="connsiteX5" fmla="*/ 592955 w 1496516"/>
                  <a:gd name="connsiteY5" fmla="*/ 486522 h 611935"/>
                  <a:gd name="connsiteX6" fmla="*/ 330292 w 1496516"/>
                  <a:gd name="connsiteY6" fmla="*/ 388236 h 611935"/>
                  <a:gd name="connsiteX7" fmla="*/ 311759 w 1496516"/>
                  <a:gd name="connsiteY7" fmla="*/ 7144 h 611935"/>
                  <a:gd name="connsiteX0" fmla="*/ 311759 w 1496516"/>
                  <a:gd name="connsiteY0" fmla="*/ 7144 h 611935"/>
                  <a:gd name="connsiteX1" fmla="*/ 1228393 w 1496516"/>
                  <a:gd name="connsiteY1" fmla="*/ 0 h 611935"/>
                  <a:gd name="connsiteX2" fmla="*/ 1273390 w 1496516"/>
                  <a:gd name="connsiteY2" fmla="*/ 376978 h 611935"/>
                  <a:gd name="connsiteX3" fmla="*/ 1015429 w 1496516"/>
                  <a:gd name="connsiteY3" fmla="*/ 382387 h 611935"/>
                  <a:gd name="connsiteX4" fmla="*/ 921636 w 1496516"/>
                  <a:gd name="connsiteY4" fmla="*/ 611935 h 611935"/>
                  <a:gd name="connsiteX5" fmla="*/ 797743 w 1496516"/>
                  <a:gd name="connsiteY5" fmla="*/ 398416 h 611935"/>
                  <a:gd name="connsiteX6" fmla="*/ 330292 w 1496516"/>
                  <a:gd name="connsiteY6" fmla="*/ 388236 h 611935"/>
                  <a:gd name="connsiteX7" fmla="*/ 311759 w 1496516"/>
                  <a:gd name="connsiteY7" fmla="*/ 7144 h 611935"/>
                  <a:gd name="connsiteX0" fmla="*/ 259464 w 1444221"/>
                  <a:gd name="connsiteY0" fmla="*/ 7144 h 611935"/>
                  <a:gd name="connsiteX1" fmla="*/ 1176098 w 1444221"/>
                  <a:gd name="connsiteY1" fmla="*/ 0 h 611935"/>
                  <a:gd name="connsiteX2" fmla="*/ 1221095 w 1444221"/>
                  <a:gd name="connsiteY2" fmla="*/ 376978 h 611935"/>
                  <a:gd name="connsiteX3" fmla="*/ 963134 w 1444221"/>
                  <a:gd name="connsiteY3" fmla="*/ 382387 h 611935"/>
                  <a:gd name="connsiteX4" fmla="*/ 869341 w 1444221"/>
                  <a:gd name="connsiteY4" fmla="*/ 611935 h 611935"/>
                  <a:gd name="connsiteX5" fmla="*/ 745448 w 1444221"/>
                  <a:gd name="connsiteY5" fmla="*/ 398416 h 611935"/>
                  <a:gd name="connsiteX6" fmla="*/ 277997 w 1444221"/>
                  <a:gd name="connsiteY6" fmla="*/ 388236 h 611935"/>
                  <a:gd name="connsiteX7" fmla="*/ 259464 w 1444221"/>
                  <a:gd name="connsiteY7" fmla="*/ 7144 h 611935"/>
                  <a:gd name="connsiteX0" fmla="*/ 240414 w 1425171"/>
                  <a:gd name="connsiteY0" fmla="*/ 7144 h 611935"/>
                  <a:gd name="connsiteX1" fmla="*/ 1157048 w 1425171"/>
                  <a:gd name="connsiteY1" fmla="*/ 0 h 611935"/>
                  <a:gd name="connsiteX2" fmla="*/ 1202045 w 1425171"/>
                  <a:gd name="connsiteY2" fmla="*/ 376978 h 611935"/>
                  <a:gd name="connsiteX3" fmla="*/ 944084 w 1425171"/>
                  <a:gd name="connsiteY3" fmla="*/ 382387 h 611935"/>
                  <a:gd name="connsiteX4" fmla="*/ 850291 w 1425171"/>
                  <a:gd name="connsiteY4" fmla="*/ 611935 h 611935"/>
                  <a:gd name="connsiteX5" fmla="*/ 726398 w 1425171"/>
                  <a:gd name="connsiteY5" fmla="*/ 398416 h 611935"/>
                  <a:gd name="connsiteX6" fmla="*/ 258947 w 1425171"/>
                  <a:gd name="connsiteY6" fmla="*/ 388236 h 611935"/>
                  <a:gd name="connsiteX7" fmla="*/ 240414 w 1425171"/>
                  <a:gd name="connsiteY7" fmla="*/ 7144 h 611935"/>
                  <a:gd name="connsiteX0" fmla="*/ 240414 w 1425171"/>
                  <a:gd name="connsiteY0" fmla="*/ 7144 h 611935"/>
                  <a:gd name="connsiteX1" fmla="*/ 1157048 w 1425171"/>
                  <a:gd name="connsiteY1" fmla="*/ 0 h 611935"/>
                  <a:gd name="connsiteX2" fmla="*/ 1202045 w 1425171"/>
                  <a:gd name="connsiteY2" fmla="*/ 376978 h 611935"/>
                  <a:gd name="connsiteX3" fmla="*/ 944084 w 1425171"/>
                  <a:gd name="connsiteY3" fmla="*/ 382387 h 611935"/>
                  <a:gd name="connsiteX4" fmla="*/ 850291 w 1425171"/>
                  <a:gd name="connsiteY4" fmla="*/ 611935 h 611935"/>
                  <a:gd name="connsiteX5" fmla="*/ 726398 w 1425171"/>
                  <a:gd name="connsiteY5" fmla="*/ 398416 h 611935"/>
                  <a:gd name="connsiteX6" fmla="*/ 258947 w 1425171"/>
                  <a:gd name="connsiteY6" fmla="*/ 388236 h 611935"/>
                  <a:gd name="connsiteX7" fmla="*/ 240414 w 1425171"/>
                  <a:gd name="connsiteY7" fmla="*/ 7144 h 611935"/>
                  <a:gd name="connsiteX0" fmla="*/ 240414 w 1425171"/>
                  <a:gd name="connsiteY0" fmla="*/ 7144 h 611935"/>
                  <a:gd name="connsiteX1" fmla="*/ 1157048 w 1425171"/>
                  <a:gd name="connsiteY1" fmla="*/ 0 h 611935"/>
                  <a:gd name="connsiteX2" fmla="*/ 1202045 w 1425171"/>
                  <a:gd name="connsiteY2" fmla="*/ 376978 h 611935"/>
                  <a:gd name="connsiteX3" fmla="*/ 944084 w 1425171"/>
                  <a:gd name="connsiteY3" fmla="*/ 382387 h 611935"/>
                  <a:gd name="connsiteX4" fmla="*/ 850291 w 1425171"/>
                  <a:gd name="connsiteY4" fmla="*/ 611935 h 611935"/>
                  <a:gd name="connsiteX5" fmla="*/ 726398 w 1425171"/>
                  <a:gd name="connsiteY5" fmla="*/ 398416 h 611935"/>
                  <a:gd name="connsiteX6" fmla="*/ 258947 w 1425171"/>
                  <a:gd name="connsiteY6" fmla="*/ 388236 h 611935"/>
                  <a:gd name="connsiteX7" fmla="*/ 240414 w 1425171"/>
                  <a:gd name="connsiteY7" fmla="*/ 7144 h 611935"/>
                  <a:gd name="connsiteX0" fmla="*/ 240414 w 1425171"/>
                  <a:gd name="connsiteY0" fmla="*/ 7144 h 746981"/>
                  <a:gd name="connsiteX1" fmla="*/ 1157048 w 1425171"/>
                  <a:gd name="connsiteY1" fmla="*/ 0 h 746981"/>
                  <a:gd name="connsiteX2" fmla="*/ 1202045 w 1425171"/>
                  <a:gd name="connsiteY2" fmla="*/ 376978 h 746981"/>
                  <a:gd name="connsiteX3" fmla="*/ 944084 w 1425171"/>
                  <a:gd name="connsiteY3" fmla="*/ 382387 h 746981"/>
                  <a:gd name="connsiteX4" fmla="*/ 850291 w 1425171"/>
                  <a:gd name="connsiteY4" fmla="*/ 611935 h 746981"/>
                  <a:gd name="connsiteX5" fmla="*/ 726398 w 1425171"/>
                  <a:gd name="connsiteY5" fmla="*/ 398416 h 746981"/>
                  <a:gd name="connsiteX6" fmla="*/ 223228 w 1425171"/>
                  <a:gd name="connsiteY6" fmla="*/ 740661 h 746981"/>
                  <a:gd name="connsiteX7" fmla="*/ 240414 w 1425171"/>
                  <a:gd name="connsiteY7" fmla="*/ 7144 h 746981"/>
                  <a:gd name="connsiteX0" fmla="*/ 240414 w 1427552"/>
                  <a:gd name="connsiteY0" fmla="*/ 35719 h 746981"/>
                  <a:gd name="connsiteX1" fmla="*/ 1159429 w 1427552"/>
                  <a:gd name="connsiteY1" fmla="*/ 0 h 746981"/>
                  <a:gd name="connsiteX2" fmla="*/ 1204426 w 1427552"/>
                  <a:gd name="connsiteY2" fmla="*/ 376978 h 746981"/>
                  <a:gd name="connsiteX3" fmla="*/ 946465 w 1427552"/>
                  <a:gd name="connsiteY3" fmla="*/ 382387 h 746981"/>
                  <a:gd name="connsiteX4" fmla="*/ 852672 w 1427552"/>
                  <a:gd name="connsiteY4" fmla="*/ 611935 h 746981"/>
                  <a:gd name="connsiteX5" fmla="*/ 728779 w 1427552"/>
                  <a:gd name="connsiteY5" fmla="*/ 398416 h 746981"/>
                  <a:gd name="connsiteX6" fmla="*/ 225609 w 1427552"/>
                  <a:gd name="connsiteY6" fmla="*/ 740661 h 746981"/>
                  <a:gd name="connsiteX7" fmla="*/ 240414 w 1427552"/>
                  <a:gd name="connsiteY7" fmla="*/ 35719 h 746981"/>
                  <a:gd name="connsiteX0" fmla="*/ 240414 w 1427552"/>
                  <a:gd name="connsiteY0" fmla="*/ 0 h 711262"/>
                  <a:gd name="connsiteX1" fmla="*/ 1083229 w 1427552"/>
                  <a:gd name="connsiteY1" fmla="*/ 0 h 711262"/>
                  <a:gd name="connsiteX2" fmla="*/ 1204426 w 1427552"/>
                  <a:gd name="connsiteY2" fmla="*/ 341259 h 711262"/>
                  <a:gd name="connsiteX3" fmla="*/ 946465 w 1427552"/>
                  <a:gd name="connsiteY3" fmla="*/ 346668 h 711262"/>
                  <a:gd name="connsiteX4" fmla="*/ 852672 w 1427552"/>
                  <a:gd name="connsiteY4" fmla="*/ 576216 h 711262"/>
                  <a:gd name="connsiteX5" fmla="*/ 728779 w 1427552"/>
                  <a:gd name="connsiteY5" fmla="*/ 362697 h 711262"/>
                  <a:gd name="connsiteX6" fmla="*/ 225609 w 1427552"/>
                  <a:gd name="connsiteY6" fmla="*/ 704942 h 711262"/>
                  <a:gd name="connsiteX7" fmla="*/ 240414 w 1427552"/>
                  <a:gd name="connsiteY7" fmla="*/ 0 h 711262"/>
                  <a:gd name="connsiteX0" fmla="*/ 240414 w 1276028"/>
                  <a:gd name="connsiteY0" fmla="*/ 0 h 869896"/>
                  <a:gd name="connsiteX1" fmla="*/ 1083229 w 1276028"/>
                  <a:gd name="connsiteY1" fmla="*/ 0 h 869896"/>
                  <a:gd name="connsiteX2" fmla="*/ 1049645 w 1276028"/>
                  <a:gd name="connsiteY2" fmla="*/ 869896 h 869896"/>
                  <a:gd name="connsiteX3" fmla="*/ 946465 w 1276028"/>
                  <a:gd name="connsiteY3" fmla="*/ 346668 h 869896"/>
                  <a:gd name="connsiteX4" fmla="*/ 852672 w 1276028"/>
                  <a:gd name="connsiteY4" fmla="*/ 576216 h 869896"/>
                  <a:gd name="connsiteX5" fmla="*/ 728779 w 1276028"/>
                  <a:gd name="connsiteY5" fmla="*/ 362697 h 869896"/>
                  <a:gd name="connsiteX6" fmla="*/ 225609 w 1276028"/>
                  <a:gd name="connsiteY6" fmla="*/ 704942 h 869896"/>
                  <a:gd name="connsiteX7" fmla="*/ 240414 w 1276028"/>
                  <a:gd name="connsiteY7" fmla="*/ 0 h 869896"/>
                  <a:gd name="connsiteX0" fmla="*/ 240414 w 1276028"/>
                  <a:gd name="connsiteY0" fmla="*/ 0 h 915902"/>
                  <a:gd name="connsiteX1" fmla="*/ 1083229 w 1276028"/>
                  <a:gd name="connsiteY1" fmla="*/ 0 h 915902"/>
                  <a:gd name="connsiteX2" fmla="*/ 1049645 w 1276028"/>
                  <a:gd name="connsiteY2" fmla="*/ 869896 h 915902"/>
                  <a:gd name="connsiteX3" fmla="*/ 946465 w 1276028"/>
                  <a:gd name="connsiteY3" fmla="*/ 346668 h 915902"/>
                  <a:gd name="connsiteX4" fmla="*/ 395472 w 1276028"/>
                  <a:gd name="connsiteY4" fmla="*/ 915902 h 915902"/>
                  <a:gd name="connsiteX5" fmla="*/ 728779 w 1276028"/>
                  <a:gd name="connsiteY5" fmla="*/ 362697 h 915902"/>
                  <a:gd name="connsiteX6" fmla="*/ 225609 w 1276028"/>
                  <a:gd name="connsiteY6" fmla="*/ 704942 h 915902"/>
                  <a:gd name="connsiteX7" fmla="*/ 240414 w 1276028"/>
                  <a:gd name="connsiteY7" fmla="*/ 0 h 915902"/>
                  <a:gd name="connsiteX0" fmla="*/ 240414 w 1276028"/>
                  <a:gd name="connsiteY0" fmla="*/ 0 h 915902"/>
                  <a:gd name="connsiteX1" fmla="*/ 1083229 w 1276028"/>
                  <a:gd name="connsiteY1" fmla="*/ 0 h 915902"/>
                  <a:gd name="connsiteX2" fmla="*/ 1049645 w 1276028"/>
                  <a:gd name="connsiteY2" fmla="*/ 869896 h 915902"/>
                  <a:gd name="connsiteX3" fmla="*/ 758346 w 1276028"/>
                  <a:gd name="connsiteY3" fmla="*/ 863399 h 915902"/>
                  <a:gd name="connsiteX4" fmla="*/ 395472 w 1276028"/>
                  <a:gd name="connsiteY4" fmla="*/ 915902 h 915902"/>
                  <a:gd name="connsiteX5" fmla="*/ 728779 w 1276028"/>
                  <a:gd name="connsiteY5" fmla="*/ 362697 h 915902"/>
                  <a:gd name="connsiteX6" fmla="*/ 225609 w 1276028"/>
                  <a:gd name="connsiteY6" fmla="*/ 704942 h 915902"/>
                  <a:gd name="connsiteX7" fmla="*/ 240414 w 1276028"/>
                  <a:gd name="connsiteY7" fmla="*/ 0 h 915902"/>
                  <a:gd name="connsiteX0" fmla="*/ 249822 w 1285436"/>
                  <a:gd name="connsiteY0" fmla="*/ 0 h 915902"/>
                  <a:gd name="connsiteX1" fmla="*/ 1092637 w 1285436"/>
                  <a:gd name="connsiteY1" fmla="*/ 0 h 915902"/>
                  <a:gd name="connsiteX2" fmla="*/ 1059053 w 1285436"/>
                  <a:gd name="connsiteY2" fmla="*/ 869896 h 915902"/>
                  <a:gd name="connsiteX3" fmla="*/ 767754 w 1285436"/>
                  <a:gd name="connsiteY3" fmla="*/ 863399 h 915902"/>
                  <a:gd name="connsiteX4" fmla="*/ 404880 w 1285436"/>
                  <a:gd name="connsiteY4" fmla="*/ 915902 h 915902"/>
                  <a:gd name="connsiteX5" fmla="*/ 0 w 1285436"/>
                  <a:gd name="connsiteY5" fmla="*/ 888953 h 915902"/>
                  <a:gd name="connsiteX6" fmla="*/ 235017 w 1285436"/>
                  <a:gd name="connsiteY6" fmla="*/ 704942 h 915902"/>
                  <a:gd name="connsiteX7" fmla="*/ 249822 w 1285436"/>
                  <a:gd name="connsiteY7" fmla="*/ 0 h 915902"/>
                  <a:gd name="connsiteX0" fmla="*/ 249822 w 1285436"/>
                  <a:gd name="connsiteY0" fmla="*/ 0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767754 w 1285436"/>
                  <a:gd name="connsiteY3" fmla="*/ 863399 h 888953"/>
                  <a:gd name="connsiteX4" fmla="*/ 0 w 1285436"/>
                  <a:gd name="connsiteY4" fmla="*/ 888953 h 888953"/>
                  <a:gd name="connsiteX5" fmla="*/ 235017 w 1285436"/>
                  <a:gd name="connsiteY5" fmla="*/ 704942 h 888953"/>
                  <a:gd name="connsiteX6" fmla="*/ 249822 w 1285436"/>
                  <a:gd name="connsiteY6" fmla="*/ 0 h 888953"/>
                  <a:gd name="connsiteX0" fmla="*/ 249822 w 1285436"/>
                  <a:gd name="connsiteY0" fmla="*/ 0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35017 w 1285436"/>
                  <a:gd name="connsiteY4" fmla="*/ 704942 h 888953"/>
                  <a:gd name="connsiteX5" fmla="*/ 249822 w 1285436"/>
                  <a:gd name="connsiteY5" fmla="*/ 0 h 888953"/>
                  <a:gd name="connsiteX0" fmla="*/ 249822 w 1285436"/>
                  <a:gd name="connsiteY0" fmla="*/ 0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35017 w 1285436"/>
                  <a:gd name="connsiteY4" fmla="*/ 704942 h 888953"/>
                  <a:gd name="connsiteX5" fmla="*/ 249822 w 1285436"/>
                  <a:gd name="connsiteY5" fmla="*/ 0 h 888953"/>
                  <a:gd name="connsiteX0" fmla="*/ 249822 w 1285436"/>
                  <a:gd name="connsiteY0" fmla="*/ 0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35017 w 1285436"/>
                  <a:gd name="connsiteY4" fmla="*/ 704942 h 888953"/>
                  <a:gd name="connsiteX5" fmla="*/ 249822 w 1285436"/>
                  <a:gd name="connsiteY5" fmla="*/ 0 h 888953"/>
                  <a:gd name="connsiteX0" fmla="*/ 226010 w 1285436"/>
                  <a:gd name="connsiteY0" fmla="*/ 9525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35017 w 1285436"/>
                  <a:gd name="connsiteY4" fmla="*/ 704942 h 888953"/>
                  <a:gd name="connsiteX5" fmla="*/ 226010 w 1285436"/>
                  <a:gd name="connsiteY5" fmla="*/ 9525 h 888953"/>
                  <a:gd name="connsiteX0" fmla="*/ 226010 w 1285436"/>
                  <a:gd name="connsiteY0" fmla="*/ 9525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13586 w 1285436"/>
                  <a:gd name="connsiteY4" fmla="*/ 721611 h 888953"/>
                  <a:gd name="connsiteX5" fmla="*/ 226010 w 1285436"/>
                  <a:gd name="connsiteY5" fmla="*/ 9525 h 888953"/>
                  <a:gd name="connsiteX0" fmla="*/ 226010 w 1285436"/>
                  <a:gd name="connsiteY0" fmla="*/ 9525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13586 w 1285436"/>
                  <a:gd name="connsiteY4" fmla="*/ 721611 h 888953"/>
                  <a:gd name="connsiteX5" fmla="*/ 226010 w 1285436"/>
                  <a:gd name="connsiteY5" fmla="*/ 9525 h 888953"/>
                  <a:gd name="connsiteX0" fmla="*/ 226010 w 1285436"/>
                  <a:gd name="connsiteY0" fmla="*/ 9525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13586 w 1285436"/>
                  <a:gd name="connsiteY4" fmla="*/ 721611 h 888953"/>
                  <a:gd name="connsiteX5" fmla="*/ 226010 w 1285436"/>
                  <a:gd name="connsiteY5" fmla="*/ 9525 h 888953"/>
                  <a:gd name="connsiteX0" fmla="*/ 268872 w 1328298"/>
                  <a:gd name="connsiteY0" fmla="*/ 9525 h 886572"/>
                  <a:gd name="connsiteX1" fmla="*/ 1135499 w 1328298"/>
                  <a:gd name="connsiteY1" fmla="*/ 0 h 886572"/>
                  <a:gd name="connsiteX2" fmla="*/ 1101915 w 1328298"/>
                  <a:gd name="connsiteY2" fmla="*/ 869896 h 886572"/>
                  <a:gd name="connsiteX3" fmla="*/ 0 w 1328298"/>
                  <a:gd name="connsiteY3" fmla="*/ 886572 h 886572"/>
                  <a:gd name="connsiteX4" fmla="*/ 256448 w 1328298"/>
                  <a:gd name="connsiteY4" fmla="*/ 721611 h 886572"/>
                  <a:gd name="connsiteX5" fmla="*/ 268872 w 1328298"/>
                  <a:gd name="connsiteY5" fmla="*/ 9525 h 886572"/>
                  <a:gd name="connsiteX0" fmla="*/ 268872 w 1328298"/>
                  <a:gd name="connsiteY0" fmla="*/ 9525 h 886572"/>
                  <a:gd name="connsiteX1" fmla="*/ 1135499 w 1328298"/>
                  <a:gd name="connsiteY1" fmla="*/ 0 h 886572"/>
                  <a:gd name="connsiteX2" fmla="*/ 1101915 w 1328298"/>
                  <a:gd name="connsiteY2" fmla="*/ 869896 h 886572"/>
                  <a:gd name="connsiteX3" fmla="*/ 0 w 1328298"/>
                  <a:gd name="connsiteY3" fmla="*/ 886572 h 886572"/>
                  <a:gd name="connsiteX4" fmla="*/ 256448 w 1328298"/>
                  <a:gd name="connsiteY4" fmla="*/ 721611 h 886572"/>
                  <a:gd name="connsiteX5" fmla="*/ 268872 w 1328298"/>
                  <a:gd name="connsiteY5" fmla="*/ 9525 h 886572"/>
                  <a:gd name="connsiteX0" fmla="*/ 268872 w 1328298"/>
                  <a:gd name="connsiteY0" fmla="*/ 9525 h 886572"/>
                  <a:gd name="connsiteX1" fmla="*/ 1135499 w 1328298"/>
                  <a:gd name="connsiteY1" fmla="*/ 0 h 886572"/>
                  <a:gd name="connsiteX2" fmla="*/ 1101915 w 1328298"/>
                  <a:gd name="connsiteY2" fmla="*/ 869896 h 886572"/>
                  <a:gd name="connsiteX3" fmla="*/ 0 w 1328298"/>
                  <a:gd name="connsiteY3" fmla="*/ 886572 h 886572"/>
                  <a:gd name="connsiteX4" fmla="*/ 256448 w 1328298"/>
                  <a:gd name="connsiteY4" fmla="*/ 721611 h 886572"/>
                  <a:gd name="connsiteX5" fmla="*/ 268872 w 1328298"/>
                  <a:gd name="connsiteY5" fmla="*/ 9525 h 886572"/>
                  <a:gd name="connsiteX0" fmla="*/ 268872 w 1186929"/>
                  <a:gd name="connsiteY0" fmla="*/ 9525 h 886572"/>
                  <a:gd name="connsiteX1" fmla="*/ 1135499 w 1186929"/>
                  <a:gd name="connsiteY1" fmla="*/ 0 h 886572"/>
                  <a:gd name="connsiteX2" fmla="*/ 1101915 w 1186929"/>
                  <a:gd name="connsiteY2" fmla="*/ 869896 h 886572"/>
                  <a:gd name="connsiteX3" fmla="*/ 0 w 1186929"/>
                  <a:gd name="connsiteY3" fmla="*/ 886572 h 886572"/>
                  <a:gd name="connsiteX4" fmla="*/ 256448 w 1186929"/>
                  <a:gd name="connsiteY4" fmla="*/ 721611 h 886572"/>
                  <a:gd name="connsiteX5" fmla="*/ 268872 w 1186929"/>
                  <a:gd name="connsiteY5" fmla="*/ 9525 h 886572"/>
                  <a:gd name="connsiteX0" fmla="*/ 268872 w 1201217"/>
                  <a:gd name="connsiteY0" fmla="*/ 9525 h 886572"/>
                  <a:gd name="connsiteX1" fmla="*/ 1135499 w 1201217"/>
                  <a:gd name="connsiteY1" fmla="*/ 0 h 886572"/>
                  <a:gd name="connsiteX2" fmla="*/ 1116203 w 1201217"/>
                  <a:gd name="connsiteY2" fmla="*/ 874658 h 886572"/>
                  <a:gd name="connsiteX3" fmla="*/ 0 w 1201217"/>
                  <a:gd name="connsiteY3" fmla="*/ 886572 h 886572"/>
                  <a:gd name="connsiteX4" fmla="*/ 256448 w 1201217"/>
                  <a:gd name="connsiteY4" fmla="*/ 721611 h 886572"/>
                  <a:gd name="connsiteX5" fmla="*/ 268872 w 1201217"/>
                  <a:gd name="connsiteY5" fmla="*/ 9525 h 886572"/>
                  <a:gd name="connsiteX0" fmla="*/ 268872 w 1155973"/>
                  <a:gd name="connsiteY0" fmla="*/ 9525 h 886572"/>
                  <a:gd name="connsiteX1" fmla="*/ 1135499 w 1155973"/>
                  <a:gd name="connsiteY1" fmla="*/ 0 h 886572"/>
                  <a:gd name="connsiteX2" fmla="*/ 1116203 w 1155973"/>
                  <a:gd name="connsiteY2" fmla="*/ 874658 h 886572"/>
                  <a:gd name="connsiteX3" fmla="*/ 0 w 1155973"/>
                  <a:gd name="connsiteY3" fmla="*/ 886572 h 886572"/>
                  <a:gd name="connsiteX4" fmla="*/ 256448 w 1155973"/>
                  <a:gd name="connsiteY4" fmla="*/ 721611 h 886572"/>
                  <a:gd name="connsiteX5" fmla="*/ 268872 w 1155973"/>
                  <a:gd name="connsiteY5" fmla="*/ 9525 h 886572"/>
                  <a:gd name="connsiteX0" fmla="*/ 268872 w 1170260"/>
                  <a:gd name="connsiteY0" fmla="*/ 9525 h 886572"/>
                  <a:gd name="connsiteX1" fmla="*/ 1135499 w 1170260"/>
                  <a:gd name="connsiteY1" fmla="*/ 0 h 886572"/>
                  <a:gd name="connsiteX2" fmla="*/ 1130490 w 1170260"/>
                  <a:gd name="connsiteY2" fmla="*/ 881801 h 886572"/>
                  <a:gd name="connsiteX3" fmla="*/ 0 w 1170260"/>
                  <a:gd name="connsiteY3" fmla="*/ 886572 h 886572"/>
                  <a:gd name="connsiteX4" fmla="*/ 256448 w 1170260"/>
                  <a:gd name="connsiteY4" fmla="*/ 721611 h 886572"/>
                  <a:gd name="connsiteX5" fmla="*/ 268872 w 1170260"/>
                  <a:gd name="connsiteY5" fmla="*/ 9525 h 886572"/>
                  <a:gd name="connsiteX0" fmla="*/ 268872 w 1140179"/>
                  <a:gd name="connsiteY0" fmla="*/ 9525 h 886572"/>
                  <a:gd name="connsiteX1" fmla="*/ 1135499 w 1140179"/>
                  <a:gd name="connsiteY1" fmla="*/ 0 h 886572"/>
                  <a:gd name="connsiteX2" fmla="*/ 1130490 w 1140179"/>
                  <a:gd name="connsiteY2" fmla="*/ 881801 h 886572"/>
                  <a:gd name="connsiteX3" fmla="*/ 0 w 1140179"/>
                  <a:gd name="connsiteY3" fmla="*/ 886572 h 886572"/>
                  <a:gd name="connsiteX4" fmla="*/ 256448 w 1140179"/>
                  <a:gd name="connsiteY4" fmla="*/ 721611 h 886572"/>
                  <a:gd name="connsiteX5" fmla="*/ 268872 w 1140179"/>
                  <a:gd name="connsiteY5" fmla="*/ 9525 h 886572"/>
                  <a:gd name="connsiteX0" fmla="*/ 291097 w 1140179"/>
                  <a:gd name="connsiteY0" fmla="*/ 0 h 1261222"/>
                  <a:gd name="connsiteX1" fmla="*/ 1135499 w 1140179"/>
                  <a:gd name="connsiteY1" fmla="*/ 374650 h 1261222"/>
                  <a:gd name="connsiteX2" fmla="*/ 1130490 w 1140179"/>
                  <a:gd name="connsiteY2" fmla="*/ 1256451 h 1261222"/>
                  <a:gd name="connsiteX3" fmla="*/ 0 w 1140179"/>
                  <a:gd name="connsiteY3" fmla="*/ 1261222 h 1261222"/>
                  <a:gd name="connsiteX4" fmla="*/ 256448 w 1140179"/>
                  <a:gd name="connsiteY4" fmla="*/ 1096261 h 1261222"/>
                  <a:gd name="connsiteX5" fmla="*/ 291097 w 1140179"/>
                  <a:gd name="connsiteY5" fmla="*/ 0 h 1261222"/>
                  <a:gd name="connsiteX0" fmla="*/ 291097 w 1136923"/>
                  <a:gd name="connsiteY0" fmla="*/ 0 h 1261222"/>
                  <a:gd name="connsiteX1" fmla="*/ 852924 w 1136923"/>
                  <a:gd name="connsiteY1" fmla="*/ 3175 h 1261222"/>
                  <a:gd name="connsiteX2" fmla="*/ 1130490 w 1136923"/>
                  <a:gd name="connsiteY2" fmla="*/ 1256451 h 1261222"/>
                  <a:gd name="connsiteX3" fmla="*/ 0 w 1136923"/>
                  <a:gd name="connsiteY3" fmla="*/ 1261222 h 1261222"/>
                  <a:gd name="connsiteX4" fmla="*/ 256448 w 1136923"/>
                  <a:gd name="connsiteY4" fmla="*/ 1096261 h 1261222"/>
                  <a:gd name="connsiteX5" fmla="*/ 291097 w 1136923"/>
                  <a:gd name="connsiteY5" fmla="*/ 0 h 1261222"/>
                  <a:gd name="connsiteX0" fmla="*/ 291097 w 1136923"/>
                  <a:gd name="connsiteY0" fmla="*/ 0 h 1539240"/>
                  <a:gd name="connsiteX1" fmla="*/ 852924 w 1136923"/>
                  <a:gd name="connsiteY1" fmla="*/ 3175 h 1539240"/>
                  <a:gd name="connsiteX2" fmla="*/ 1130490 w 1136923"/>
                  <a:gd name="connsiteY2" fmla="*/ 1256451 h 1539240"/>
                  <a:gd name="connsiteX3" fmla="*/ 975995 w 1136923"/>
                  <a:gd name="connsiteY3" fmla="*/ 1539240 h 1539240"/>
                  <a:gd name="connsiteX4" fmla="*/ 0 w 1136923"/>
                  <a:gd name="connsiteY4" fmla="*/ 1261222 h 1539240"/>
                  <a:gd name="connsiteX5" fmla="*/ 256448 w 1136923"/>
                  <a:gd name="connsiteY5" fmla="*/ 1096261 h 1539240"/>
                  <a:gd name="connsiteX6" fmla="*/ 291097 w 1136923"/>
                  <a:gd name="connsiteY6" fmla="*/ 0 h 1539240"/>
                  <a:gd name="connsiteX0" fmla="*/ 291097 w 1136923"/>
                  <a:gd name="connsiteY0" fmla="*/ 0 h 1261222"/>
                  <a:gd name="connsiteX1" fmla="*/ 852924 w 1136923"/>
                  <a:gd name="connsiteY1" fmla="*/ 3175 h 1261222"/>
                  <a:gd name="connsiteX2" fmla="*/ 1130490 w 1136923"/>
                  <a:gd name="connsiteY2" fmla="*/ 1256451 h 1261222"/>
                  <a:gd name="connsiteX3" fmla="*/ 0 w 1136923"/>
                  <a:gd name="connsiteY3" fmla="*/ 1261222 h 1261222"/>
                  <a:gd name="connsiteX4" fmla="*/ 256448 w 1136923"/>
                  <a:gd name="connsiteY4" fmla="*/ 1096261 h 1261222"/>
                  <a:gd name="connsiteX5" fmla="*/ 291097 w 1136923"/>
                  <a:gd name="connsiteY5" fmla="*/ 0 h 1261222"/>
                  <a:gd name="connsiteX0" fmla="*/ 291097 w 984523"/>
                  <a:gd name="connsiteY0" fmla="*/ 0 h 1261222"/>
                  <a:gd name="connsiteX1" fmla="*/ 852924 w 984523"/>
                  <a:gd name="connsiteY1" fmla="*/ 3175 h 1261222"/>
                  <a:gd name="connsiteX2" fmla="*/ 978090 w 984523"/>
                  <a:gd name="connsiteY2" fmla="*/ 170601 h 1261222"/>
                  <a:gd name="connsiteX3" fmla="*/ 0 w 984523"/>
                  <a:gd name="connsiteY3" fmla="*/ 1261222 h 1261222"/>
                  <a:gd name="connsiteX4" fmla="*/ 256448 w 984523"/>
                  <a:gd name="connsiteY4" fmla="*/ 1096261 h 1261222"/>
                  <a:gd name="connsiteX5" fmla="*/ 291097 w 984523"/>
                  <a:gd name="connsiteY5" fmla="*/ 0 h 1261222"/>
                  <a:gd name="connsiteX0" fmla="*/ 291097 w 978090"/>
                  <a:gd name="connsiteY0" fmla="*/ 0 h 1261222"/>
                  <a:gd name="connsiteX1" fmla="*/ 852924 w 978090"/>
                  <a:gd name="connsiteY1" fmla="*/ 3175 h 1261222"/>
                  <a:gd name="connsiteX2" fmla="*/ 978090 w 978090"/>
                  <a:gd name="connsiteY2" fmla="*/ 170601 h 1261222"/>
                  <a:gd name="connsiteX3" fmla="*/ 0 w 978090"/>
                  <a:gd name="connsiteY3" fmla="*/ 1261222 h 1261222"/>
                  <a:gd name="connsiteX4" fmla="*/ 256448 w 978090"/>
                  <a:gd name="connsiteY4" fmla="*/ 1096261 h 1261222"/>
                  <a:gd name="connsiteX5" fmla="*/ 291097 w 978090"/>
                  <a:gd name="connsiteY5" fmla="*/ 0 h 1261222"/>
                  <a:gd name="connsiteX0" fmla="*/ 34649 w 721642"/>
                  <a:gd name="connsiteY0" fmla="*/ 0 h 1096261"/>
                  <a:gd name="connsiteX1" fmla="*/ 596476 w 721642"/>
                  <a:gd name="connsiteY1" fmla="*/ 3175 h 1096261"/>
                  <a:gd name="connsiteX2" fmla="*/ 721642 w 721642"/>
                  <a:gd name="connsiteY2" fmla="*/ 170601 h 1096261"/>
                  <a:gd name="connsiteX3" fmla="*/ 0 w 721642"/>
                  <a:gd name="connsiteY3" fmla="*/ 1096261 h 1096261"/>
                  <a:gd name="connsiteX4" fmla="*/ 34649 w 721642"/>
                  <a:gd name="connsiteY4" fmla="*/ 0 h 1096261"/>
                  <a:gd name="connsiteX0" fmla="*/ 2289 w 689282"/>
                  <a:gd name="connsiteY0" fmla="*/ 0 h 372301"/>
                  <a:gd name="connsiteX1" fmla="*/ 564116 w 689282"/>
                  <a:gd name="connsiteY1" fmla="*/ 3175 h 372301"/>
                  <a:gd name="connsiteX2" fmla="*/ 689282 w 689282"/>
                  <a:gd name="connsiteY2" fmla="*/ 170601 h 372301"/>
                  <a:gd name="connsiteX3" fmla="*/ 272440 w 689282"/>
                  <a:gd name="connsiteY3" fmla="*/ 162811 h 372301"/>
                  <a:gd name="connsiteX4" fmla="*/ 2289 w 689282"/>
                  <a:gd name="connsiteY4" fmla="*/ 0 h 372301"/>
                  <a:gd name="connsiteX0" fmla="*/ 0 w 686993"/>
                  <a:gd name="connsiteY0" fmla="*/ 0 h 170601"/>
                  <a:gd name="connsiteX1" fmla="*/ 561827 w 686993"/>
                  <a:gd name="connsiteY1" fmla="*/ 3175 h 170601"/>
                  <a:gd name="connsiteX2" fmla="*/ 686993 w 686993"/>
                  <a:gd name="connsiteY2" fmla="*/ 170601 h 170601"/>
                  <a:gd name="connsiteX3" fmla="*/ 270151 w 686993"/>
                  <a:gd name="connsiteY3" fmla="*/ 162811 h 170601"/>
                  <a:gd name="connsiteX4" fmla="*/ 0 w 686993"/>
                  <a:gd name="connsiteY4" fmla="*/ 0 h 170601"/>
                  <a:gd name="connsiteX0" fmla="*/ 0 w 686993"/>
                  <a:gd name="connsiteY0" fmla="*/ 0 h 170601"/>
                  <a:gd name="connsiteX1" fmla="*/ 561827 w 686993"/>
                  <a:gd name="connsiteY1" fmla="*/ 3175 h 170601"/>
                  <a:gd name="connsiteX2" fmla="*/ 686993 w 686993"/>
                  <a:gd name="connsiteY2" fmla="*/ 170601 h 170601"/>
                  <a:gd name="connsiteX3" fmla="*/ 260626 w 686993"/>
                  <a:gd name="connsiteY3" fmla="*/ 143761 h 170601"/>
                  <a:gd name="connsiteX4" fmla="*/ 0 w 686993"/>
                  <a:gd name="connsiteY4" fmla="*/ 0 h 170601"/>
                  <a:gd name="connsiteX0" fmla="*/ 0 w 672706"/>
                  <a:gd name="connsiteY0" fmla="*/ 0 h 143761"/>
                  <a:gd name="connsiteX1" fmla="*/ 561827 w 672706"/>
                  <a:gd name="connsiteY1" fmla="*/ 3175 h 143761"/>
                  <a:gd name="connsiteX2" fmla="*/ 672706 w 672706"/>
                  <a:gd name="connsiteY2" fmla="*/ 137264 h 143761"/>
                  <a:gd name="connsiteX3" fmla="*/ 260626 w 672706"/>
                  <a:gd name="connsiteY3" fmla="*/ 143761 h 143761"/>
                  <a:gd name="connsiteX4" fmla="*/ 0 w 672706"/>
                  <a:gd name="connsiteY4" fmla="*/ 0 h 143761"/>
                  <a:gd name="connsiteX0" fmla="*/ 0 w 672706"/>
                  <a:gd name="connsiteY0" fmla="*/ 1587 h 145348"/>
                  <a:gd name="connsiteX1" fmla="*/ 528490 w 672706"/>
                  <a:gd name="connsiteY1" fmla="*/ 0 h 145348"/>
                  <a:gd name="connsiteX2" fmla="*/ 672706 w 672706"/>
                  <a:gd name="connsiteY2" fmla="*/ 138851 h 145348"/>
                  <a:gd name="connsiteX3" fmla="*/ 260626 w 672706"/>
                  <a:gd name="connsiteY3" fmla="*/ 145348 h 145348"/>
                  <a:gd name="connsiteX4" fmla="*/ 0 w 672706"/>
                  <a:gd name="connsiteY4" fmla="*/ 1587 h 145348"/>
                  <a:gd name="connsiteX0" fmla="*/ 0 w 672706"/>
                  <a:gd name="connsiteY0" fmla="*/ 1587 h 145348"/>
                  <a:gd name="connsiteX1" fmla="*/ 528490 w 672706"/>
                  <a:gd name="connsiteY1" fmla="*/ 0 h 145348"/>
                  <a:gd name="connsiteX2" fmla="*/ 672706 w 672706"/>
                  <a:gd name="connsiteY2" fmla="*/ 138851 h 145348"/>
                  <a:gd name="connsiteX3" fmla="*/ 260626 w 672706"/>
                  <a:gd name="connsiteY3" fmla="*/ 145348 h 145348"/>
                  <a:gd name="connsiteX4" fmla="*/ 0 w 672706"/>
                  <a:gd name="connsiteY4" fmla="*/ 1587 h 145348"/>
                  <a:gd name="connsiteX0" fmla="*/ 0 w 696519"/>
                  <a:gd name="connsiteY0" fmla="*/ 1587 h 145348"/>
                  <a:gd name="connsiteX1" fmla="*/ 528490 w 696519"/>
                  <a:gd name="connsiteY1" fmla="*/ 0 h 145348"/>
                  <a:gd name="connsiteX2" fmla="*/ 696519 w 696519"/>
                  <a:gd name="connsiteY2" fmla="*/ 136470 h 145348"/>
                  <a:gd name="connsiteX3" fmla="*/ 260626 w 696519"/>
                  <a:gd name="connsiteY3" fmla="*/ 145348 h 145348"/>
                  <a:gd name="connsiteX4" fmla="*/ 0 w 696519"/>
                  <a:gd name="connsiteY4" fmla="*/ 1587 h 145348"/>
                  <a:gd name="connsiteX0" fmla="*/ 0 w 867969"/>
                  <a:gd name="connsiteY0" fmla="*/ 252412 h 252412"/>
                  <a:gd name="connsiteX1" fmla="*/ 699940 w 867969"/>
                  <a:gd name="connsiteY1" fmla="*/ 0 h 252412"/>
                  <a:gd name="connsiteX2" fmla="*/ 867969 w 867969"/>
                  <a:gd name="connsiteY2" fmla="*/ 136470 h 252412"/>
                  <a:gd name="connsiteX3" fmla="*/ 432076 w 867969"/>
                  <a:gd name="connsiteY3" fmla="*/ 145348 h 252412"/>
                  <a:gd name="connsiteX4" fmla="*/ 0 w 867969"/>
                  <a:gd name="connsiteY4" fmla="*/ 252412 h 252412"/>
                  <a:gd name="connsiteX0" fmla="*/ 0 w 867969"/>
                  <a:gd name="connsiteY0" fmla="*/ 430212 h 430212"/>
                  <a:gd name="connsiteX1" fmla="*/ 353865 w 867969"/>
                  <a:gd name="connsiteY1" fmla="*/ 0 h 430212"/>
                  <a:gd name="connsiteX2" fmla="*/ 867969 w 867969"/>
                  <a:gd name="connsiteY2" fmla="*/ 314270 h 430212"/>
                  <a:gd name="connsiteX3" fmla="*/ 432076 w 867969"/>
                  <a:gd name="connsiteY3" fmla="*/ 323148 h 430212"/>
                  <a:gd name="connsiteX4" fmla="*/ 0 w 867969"/>
                  <a:gd name="connsiteY4" fmla="*/ 430212 h 430212"/>
                  <a:gd name="connsiteX0" fmla="*/ 0 w 471094"/>
                  <a:gd name="connsiteY0" fmla="*/ 430212 h 430212"/>
                  <a:gd name="connsiteX1" fmla="*/ 353865 w 471094"/>
                  <a:gd name="connsiteY1" fmla="*/ 0 h 430212"/>
                  <a:gd name="connsiteX2" fmla="*/ 471094 w 471094"/>
                  <a:gd name="connsiteY2" fmla="*/ 107895 h 430212"/>
                  <a:gd name="connsiteX3" fmla="*/ 432076 w 471094"/>
                  <a:gd name="connsiteY3" fmla="*/ 323148 h 430212"/>
                  <a:gd name="connsiteX4" fmla="*/ 0 w 471094"/>
                  <a:gd name="connsiteY4" fmla="*/ 430212 h 430212"/>
                  <a:gd name="connsiteX0" fmla="*/ 0 w 471094"/>
                  <a:gd name="connsiteY0" fmla="*/ 430212 h 488248"/>
                  <a:gd name="connsiteX1" fmla="*/ 353865 w 471094"/>
                  <a:gd name="connsiteY1" fmla="*/ 0 h 488248"/>
                  <a:gd name="connsiteX2" fmla="*/ 471094 w 471094"/>
                  <a:gd name="connsiteY2" fmla="*/ 107895 h 488248"/>
                  <a:gd name="connsiteX3" fmla="*/ 305076 w 471094"/>
                  <a:gd name="connsiteY3" fmla="*/ 488248 h 488248"/>
                  <a:gd name="connsiteX4" fmla="*/ 0 w 471094"/>
                  <a:gd name="connsiteY4" fmla="*/ 430212 h 48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1094" h="488248">
                    <a:moveTo>
                      <a:pt x="0" y="430212"/>
                    </a:moveTo>
                    <a:lnTo>
                      <a:pt x="353865" y="0"/>
                    </a:lnTo>
                    <a:lnTo>
                      <a:pt x="471094" y="107895"/>
                    </a:lnTo>
                    <a:lnTo>
                      <a:pt x="305076" y="488248"/>
                    </a:lnTo>
                    <a:lnTo>
                      <a:pt x="0" y="430212"/>
                    </a:lnTo>
                    <a:close/>
                  </a:path>
                </a:pathLst>
              </a:custGeom>
              <a:solidFill>
                <a:srgbClr val="09BFFF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5825682" y="2024759"/>
                <a:ext cx="335208" cy="262677"/>
              </a:xfrm>
              <a:custGeom>
                <a:avLst/>
                <a:gdLst>
                  <a:gd name="connsiteX0" fmla="*/ 0 w 1083075"/>
                  <a:gd name="connsiteY0" fmla="*/ 14796 h 733887"/>
                  <a:gd name="connsiteX1" fmla="*/ 905522 w 1083075"/>
                  <a:gd name="connsiteY1" fmla="*/ 14796 h 733887"/>
                  <a:gd name="connsiteX2" fmla="*/ 1083075 w 1083075"/>
                  <a:gd name="connsiteY2" fmla="*/ 396536 h 733887"/>
                  <a:gd name="connsiteX3" fmla="*/ 506027 w 1083075"/>
                  <a:gd name="connsiteY3" fmla="*/ 387658 h 733887"/>
                  <a:gd name="connsiteX4" fmla="*/ 257452 w 1083075"/>
                  <a:gd name="connsiteY4" fmla="*/ 733887 h 733887"/>
                  <a:gd name="connsiteX5" fmla="*/ 257452 w 1083075"/>
                  <a:gd name="connsiteY5" fmla="*/ 405413 h 733887"/>
                  <a:gd name="connsiteX6" fmla="*/ 0 w 1083075"/>
                  <a:gd name="connsiteY6" fmla="*/ 14796 h 733887"/>
                  <a:gd name="connsiteX0" fmla="*/ 47440 w 1130515"/>
                  <a:gd name="connsiteY0" fmla="*/ 14796 h 733887"/>
                  <a:gd name="connsiteX1" fmla="*/ 952962 w 1130515"/>
                  <a:gd name="connsiteY1" fmla="*/ 14796 h 733887"/>
                  <a:gd name="connsiteX2" fmla="*/ 1130515 w 1130515"/>
                  <a:gd name="connsiteY2" fmla="*/ 396536 h 733887"/>
                  <a:gd name="connsiteX3" fmla="*/ 553467 w 1130515"/>
                  <a:gd name="connsiteY3" fmla="*/ 387658 h 733887"/>
                  <a:gd name="connsiteX4" fmla="*/ 304892 w 1130515"/>
                  <a:gd name="connsiteY4" fmla="*/ 733887 h 733887"/>
                  <a:gd name="connsiteX5" fmla="*/ 304892 w 1130515"/>
                  <a:gd name="connsiteY5" fmla="*/ 405413 h 733887"/>
                  <a:gd name="connsiteX6" fmla="*/ 47440 w 1130515"/>
                  <a:gd name="connsiteY6" fmla="*/ 14796 h 733887"/>
                  <a:gd name="connsiteX0" fmla="*/ 47440 w 1130515"/>
                  <a:gd name="connsiteY0" fmla="*/ 14796 h 733887"/>
                  <a:gd name="connsiteX1" fmla="*/ 952962 w 1130515"/>
                  <a:gd name="connsiteY1" fmla="*/ 14796 h 733887"/>
                  <a:gd name="connsiteX2" fmla="*/ 1130515 w 1130515"/>
                  <a:gd name="connsiteY2" fmla="*/ 396536 h 733887"/>
                  <a:gd name="connsiteX3" fmla="*/ 553467 w 1130515"/>
                  <a:gd name="connsiteY3" fmla="*/ 387658 h 733887"/>
                  <a:gd name="connsiteX4" fmla="*/ 304892 w 1130515"/>
                  <a:gd name="connsiteY4" fmla="*/ 733887 h 733887"/>
                  <a:gd name="connsiteX5" fmla="*/ 304892 w 1130515"/>
                  <a:gd name="connsiteY5" fmla="*/ 405413 h 733887"/>
                  <a:gd name="connsiteX6" fmla="*/ 47440 w 1130515"/>
                  <a:gd name="connsiteY6" fmla="*/ 14796 h 733887"/>
                  <a:gd name="connsiteX0" fmla="*/ 47440 w 1130515"/>
                  <a:gd name="connsiteY0" fmla="*/ 0 h 719091"/>
                  <a:gd name="connsiteX1" fmla="*/ 968837 w 1130515"/>
                  <a:gd name="connsiteY1" fmla="*/ 9525 h 719091"/>
                  <a:gd name="connsiteX2" fmla="*/ 1130515 w 1130515"/>
                  <a:gd name="connsiteY2" fmla="*/ 381740 h 719091"/>
                  <a:gd name="connsiteX3" fmla="*/ 553467 w 1130515"/>
                  <a:gd name="connsiteY3" fmla="*/ 372862 h 719091"/>
                  <a:gd name="connsiteX4" fmla="*/ 304892 w 1130515"/>
                  <a:gd name="connsiteY4" fmla="*/ 719091 h 719091"/>
                  <a:gd name="connsiteX5" fmla="*/ 304892 w 1130515"/>
                  <a:gd name="connsiteY5" fmla="*/ 390617 h 719091"/>
                  <a:gd name="connsiteX6" fmla="*/ 47440 w 1130515"/>
                  <a:gd name="connsiteY6" fmla="*/ 0 h 719091"/>
                  <a:gd name="connsiteX0" fmla="*/ 47440 w 1130515"/>
                  <a:gd name="connsiteY0" fmla="*/ 0 h 719091"/>
                  <a:gd name="connsiteX1" fmla="*/ 968837 w 1130515"/>
                  <a:gd name="connsiteY1" fmla="*/ 9525 h 719091"/>
                  <a:gd name="connsiteX2" fmla="*/ 1130515 w 1130515"/>
                  <a:gd name="connsiteY2" fmla="*/ 381740 h 719091"/>
                  <a:gd name="connsiteX3" fmla="*/ 553467 w 1130515"/>
                  <a:gd name="connsiteY3" fmla="*/ 372862 h 719091"/>
                  <a:gd name="connsiteX4" fmla="*/ 304892 w 1130515"/>
                  <a:gd name="connsiteY4" fmla="*/ 719091 h 719091"/>
                  <a:gd name="connsiteX5" fmla="*/ 304892 w 1130515"/>
                  <a:gd name="connsiteY5" fmla="*/ 390617 h 719091"/>
                  <a:gd name="connsiteX6" fmla="*/ 47440 w 1130515"/>
                  <a:gd name="connsiteY6" fmla="*/ 0 h 719091"/>
                  <a:gd name="connsiteX0" fmla="*/ 47440 w 1130515"/>
                  <a:gd name="connsiteY0" fmla="*/ 0 h 719091"/>
                  <a:gd name="connsiteX1" fmla="*/ 968837 w 1130515"/>
                  <a:gd name="connsiteY1" fmla="*/ 9525 h 719091"/>
                  <a:gd name="connsiteX2" fmla="*/ 1130515 w 1130515"/>
                  <a:gd name="connsiteY2" fmla="*/ 381740 h 719091"/>
                  <a:gd name="connsiteX3" fmla="*/ 553467 w 1130515"/>
                  <a:gd name="connsiteY3" fmla="*/ 372862 h 719091"/>
                  <a:gd name="connsiteX4" fmla="*/ 304892 w 1130515"/>
                  <a:gd name="connsiteY4" fmla="*/ 719091 h 719091"/>
                  <a:gd name="connsiteX5" fmla="*/ 304892 w 1130515"/>
                  <a:gd name="connsiteY5" fmla="*/ 390617 h 719091"/>
                  <a:gd name="connsiteX6" fmla="*/ 47440 w 1130515"/>
                  <a:gd name="connsiteY6" fmla="*/ 0 h 719091"/>
                  <a:gd name="connsiteX0" fmla="*/ 28390 w 1111465"/>
                  <a:gd name="connsiteY0" fmla="*/ 0 h 719091"/>
                  <a:gd name="connsiteX1" fmla="*/ 949787 w 1111465"/>
                  <a:gd name="connsiteY1" fmla="*/ 9525 h 719091"/>
                  <a:gd name="connsiteX2" fmla="*/ 1111465 w 1111465"/>
                  <a:gd name="connsiteY2" fmla="*/ 381740 h 719091"/>
                  <a:gd name="connsiteX3" fmla="*/ 534417 w 1111465"/>
                  <a:gd name="connsiteY3" fmla="*/ 372862 h 719091"/>
                  <a:gd name="connsiteX4" fmla="*/ 285842 w 1111465"/>
                  <a:gd name="connsiteY4" fmla="*/ 719091 h 719091"/>
                  <a:gd name="connsiteX5" fmla="*/ 304892 w 1111465"/>
                  <a:gd name="connsiteY5" fmla="*/ 381092 h 719091"/>
                  <a:gd name="connsiteX6" fmla="*/ 28390 w 1111465"/>
                  <a:gd name="connsiteY6" fmla="*/ 0 h 719091"/>
                  <a:gd name="connsiteX0" fmla="*/ 53790 w 1136865"/>
                  <a:gd name="connsiteY0" fmla="*/ 0 h 719091"/>
                  <a:gd name="connsiteX1" fmla="*/ 975187 w 1136865"/>
                  <a:gd name="connsiteY1" fmla="*/ 9525 h 719091"/>
                  <a:gd name="connsiteX2" fmla="*/ 1136865 w 1136865"/>
                  <a:gd name="connsiteY2" fmla="*/ 381740 h 719091"/>
                  <a:gd name="connsiteX3" fmla="*/ 559817 w 1136865"/>
                  <a:gd name="connsiteY3" fmla="*/ 372862 h 719091"/>
                  <a:gd name="connsiteX4" fmla="*/ 311242 w 1136865"/>
                  <a:gd name="connsiteY4" fmla="*/ 719091 h 719091"/>
                  <a:gd name="connsiteX5" fmla="*/ 330292 w 1136865"/>
                  <a:gd name="connsiteY5" fmla="*/ 381092 h 719091"/>
                  <a:gd name="connsiteX6" fmla="*/ 53790 w 1136865"/>
                  <a:gd name="connsiteY6" fmla="*/ 0 h 719091"/>
                  <a:gd name="connsiteX0" fmla="*/ 56965 w 1140040"/>
                  <a:gd name="connsiteY0" fmla="*/ 0 h 719091"/>
                  <a:gd name="connsiteX1" fmla="*/ 978362 w 1140040"/>
                  <a:gd name="connsiteY1" fmla="*/ 9525 h 719091"/>
                  <a:gd name="connsiteX2" fmla="*/ 1140040 w 1140040"/>
                  <a:gd name="connsiteY2" fmla="*/ 381740 h 719091"/>
                  <a:gd name="connsiteX3" fmla="*/ 562992 w 1140040"/>
                  <a:gd name="connsiteY3" fmla="*/ 372862 h 719091"/>
                  <a:gd name="connsiteX4" fmla="*/ 314417 w 1140040"/>
                  <a:gd name="connsiteY4" fmla="*/ 719091 h 719091"/>
                  <a:gd name="connsiteX5" fmla="*/ 330292 w 1140040"/>
                  <a:gd name="connsiteY5" fmla="*/ 371567 h 719091"/>
                  <a:gd name="connsiteX6" fmla="*/ 56965 w 1140040"/>
                  <a:gd name="connsiteY6" fmla="*/ 0 h 719091"/>
                  <a:gd name="connsiteX0" fmla="*/ 61728 w 1140040"/>
                  <a:gd name="connsiteY0" fmla="*/ 7144 h 709566"/>
                  <a:gd name="connsiteX1" fmla="*/ 978362 w 1140040"/>
                  <a:gd name="connsiteY1" fmla="*/ 0 h 709566"/>
                  <a:gd name="connsiteX2" fmla="*/ 1140040 w 1140040"/>
                  <a:gd name="connsiteY2" fmla="*/ 372215 h 709566"/>
                  <a:gd name="connsiteX3" fmla="*/ 562992 w 1140040"/>
                  <a:gd name="connsiteY3" fmla="*/ 363337 h 709566"/>
                  <a:gd name="connsiteX4" fmla="*/ 314417 w 1140040"/>
                  <a:gd name="connsiteY4" fmla="*/ 709566 h 709566"/>
                  <a:gd name="connsiteX5" fmla="*/ 330292 w 1140040"/>
                  <a:gd name="connsiteY5" fmla="*/ 362042 h 709566"/>
                  <a:gd name="connsiteX6" fmla="*/ 61728 w 1140040"/>
                  <a:gd name="connsiteY6" fmla="*/ 7144 h 709566"/>
                  <a:gd name="connsiteX0" fmla="*/ 259464 w 1337776"/>
                  <a:gd name="connsiteY0" fmla="*/ 7144 h 709566"/>
                  <a:gd name="connsiteX1" fmla="*/ 1176098 w 1337776"/>
                  <a:gd name="connsiteY1" fmla="*/ 0 h 709566"/>
                  <a:gd name="connsiteX2" fmla="*/ 1337776 w 1337776"/>
                  <a:gd name="connsiteY2" fmla="*/ 372215 h 709566"/>
                  <a:gd name="connsiteX3" fmla="*/ 760728 w 1337776"/>
                  <a:gd name="connsiteY3" fmla="*/ 363337 h 709566"/>
                  <a:gd name="connsiteX4" fmla="*/ 512153 w 1337776"/>
                  <a:gd name="connsiteY4" fmla="*/ 709566 h 709566"/>
                  <a:gd name="connsiteX5" fmla="*/ 528028 w 1337776"/>
                  <a:gd name="connsiteY5" fmla="*/ 362042 h 709566"/>
                  <a:gd name="connsiteX6" fmla="*/ 259464 w 1337776"/>
                  <a:gd name="connsiteY6" fmla="*/ 7144 h 709566"/>
                  <a:gd name="connsiteX0" fmla="*/ 259464 w 1337776"/>
                  <a:gd name="connsiteY0" fmla="*/ 7144 h 709566"/>
                  <a:gd name="connsiteX1" fmla="*/ 1176098 w 1337776"/>
                  <a:gd name="connsiteY1" fmla="*/ 0 h 709566"/>
                  <a:gd name="connsiteX2" fmla="*/ 1337776 w 1337776"/>
                  <a:gd name="connsiteY2" fmla="*/ 372215 h 709566"/>
                  <a:gd name="connsiteX3" fmla="*/ 963134 w 1337776"/>
                  <a:gd name="connsiteY3" fmla="*/ 382387 h 709566"/>
                  <a:gd name="connsiteX4" fmla="*/ 512153 w 1337776"/>
                  <a:gd name="connsiteY4" fmla="*/ 709566 h 709566"/>
                  <a:gd name="connsiteX5" fmla="*/ 528028 w 1337776"/>
                  <a:gd name="connsiteY5" fmla="*/ 362042 h 709566"/>
                  <a:gd name="connsiteX6" fmla="*/ 259464 w 1337776"/>
                  <a:gd name="connsiteY6" fmla="*/ 7144 h 709566"/>
                  <a:gd name="connsiteX0" fmla="*/ 259464 w 1299841"/>
                  <a:gd name="connsiteY0" fmla="*/ 7144 h 709566"/>
                  <a:gd name="connsiteX1" fmla="*/ 1176098 w 1299841"/>
                  <a:gd name="connsiteY1" fmla="*/ 0 h 709566"/>
                  <a:gd name="connsiteX2" fmla="*/ 1221095 w 1299841"/>
                  <a:gd name="connsiteY2" fmla="*/ 376978 h 709566"/>
                  <a:gd name="connsiteX3" fmla="*/ 963134 w 1299841"/>
                  <a:gd name="connsiteY3" fmla="*/ 382387 h 709566"/>
                  <a:gd name="connsiteX4" fmla="*/ 512153 w 1299841"/>
                  <a:gd name="connsiteY4" fmla="*/ 709566 h 709566"/>
                  <a:gd name="connsiteX5" fmla="*/ 528028 w 1299841"/>
                  <a:gd name="connsiteY5" fmla="*/ 362042 h 709566"/>
                  <a:gd name="connsiteX6" fmla="*/ 259464 w 1299841"/>
                  <a:gd name="connsiteY6" fmla="*/ 7144 h 709566"/>
                  <a:gd name="connsiteX0" fmla="*/ 259464 w 1444221"/>
                  <a:gd name="connsiteY0" fmla="*/ 7144 h 709566"/>
                  <a:gd name="connsiteX1" fmla="*/ 1176098 w 1444221"/>
                  <a:gd name="connsiteY1" fmla="*/ 0 h 709566"/>
                  <a:gd name="connsiteX2" fmla="*/ 1221095 w 1444221"/>
                  <a:gd name="connsiteY2" fmla="*/ 376978 h 709566"/>
                  <a:gd name="connsiteX3" fmla="*/ 963134 w 1444221"/>
                  <a:gd name="connsiteY3" fmla="*/ 382387 h 709566"/>
                  <a:gd name="connsiteX4" fmla="*/ 512153 w 1444221"/>
                  <a:gd name="connsiteY4" fmla="*/ 709566 h 709566"/>
                  <a:gd name="connsiteX5" fmla="*/ 528028 w 1444221"/>
                  <a:gd name="connsiteY5" fmla="*/ 362042 h 709566"/>
                  <a:gd name="connsiteX6" fmla="*/ 259464 w 1444221"/>
                  <a:gd name="connsiteY6" fmla="*/ 7144 h 709566"/>
                  <a:gd name="connsiteX0" fmla="*/ 259464 w 1444221"/>
                  <a:gd name="connsiteY0" fmla="*/ 7144 h 709566"/>
                  <a:gd name="connsiteX1" fmla="*/ 1176098 w 1444221"/>
                  <a:gd name="connsiteY1" fmla="*/ 0 h 709566"/>
                  <a:gd name="connsiteX2" fmla="*/ 1221095 w 1444221"/>
                  <a:gd name="connsiteY2" fmla="*/ 376978 h 709566"/>
                  <a:gd name="connsiteX3" fmla="*/ 963134 w 1444221"/>
                  <a:gd name="connsiteY3" fmla="*/ 382387 h 709566"/>
                  <a:gd name="connsiteX4" fmla="*/ 512153 w 1444221"/>
                  <a:gd name="connsiteY4" fmla="*/ 709566 h 709566"/>
                  <a:gd name="connsiteX5" fmla="*/ 528028 w 1444221"/>
                  <a:gd name="connsiteY5" fmla="*/ 362042 h 709566"/>
                  <a:gd name="connsiteX6" fmla="*/ 259464 w 1444221"/>
                  <a:gd name="connsiteY6" fmla="*/ 7144 h 709566"/>
                  <a:gd name="connsiteX0" fmla="*/ 259464 w 1444221"/>
                  <a:gd name="connsiteY0" fmla="*/ 7144 h 611935"/>
                  <a:gd name="connsiteX1" fmla="*/ 1176098 w 1444221"/>
                  <a:gd name="connsiteY1" fmla="*/ 0 h 611935"/>
                  <a:gd name="connsiteX2" fmla="*/ 1221095 w 1444221"/>
                  <a:gd name="connsiteY2" fmla="*/ 376978 h 611935"/>
                  <a:gd name="connsiteX3" fmla="*/ 963134 w 1444221"/>
                  <a:gd name="connsiteY3" fmla="*/ 382387 h 611935"/>
                  <a:gd name="connsiteX4" fmla="*/ 869341 w 1444221"/>
                  <a:gd name="connsiteY4" fmla="*/ 611935 h 611935"/>
                  <a:gd name="connsiteX5" fmla="*/ 528028 w 1444221"/>
                  <a:gd name="connsiteY5" fmla="*/ 362042 h 611935"/>
                  <a:gd name="connsiteX6" fmla="*/ 259464 w 1444221"/>
                  <a:gd name="connsiteY6" fmla="*/ 7144 h 611935"/>
                  <a:gd name="connsiteX0" fmla="*/ 311759 w 1496516"/>
                  <a:gd name="connsiteY0" fmla="*/ 7144 h 611935"/>
                  <a:gd name="connsiteX1" fmla="*/ 1228393 w 1496516"/>
                  <a:gd name="connsiteY1" fmla="*/ 0 h 611935"/>
                  <a:gd name="connsiteX2" fmla="*/ 1273390 w 1496516"/>
                  <a:gd name="connsiteY2" fmla="*/ 376978 h 611935"/>
                  <a:gd name="connsiteX3" fmla="*/ 1015429 w 1496516"/>
                  <a:gd name="connsiteY3" fmla="*/ 382387 h 611935"/>
                  <a:gd name="connsiteX4" fmla="*/ 921636 w 1496516"/>
                  <a:gd name="connsiteY4" fmla="*/ 611935 h 611935"/>
                  <a:gd name="connsiteX5" fmla="*/ 330292 w 1496516"/>
                  <a:gd name="connsiteY5" fmla="*/ 388236 h 611935"/>
                  <a:gd name="connsiteX6" fmla="*/ 311759 w 1496516"/>
                  <a:gd name="connsiteY6" fmla="*/ 7144 h 611935"/>
                  <a:gd name="connsiteX0" fmla="*/ 311759 w 1496516"/>
                  <a:gd name="connsiteY0" fmla="*/ 7144 h 611935"/>
                  <a:gd name="connsiteX1" fmla="*/ 1228393 w 1496516"/>
                  <a:gd name="connsiteY1" fmla="*/ 0 h 611935"/>
                  <a:gd name="connsiteX2" fmla="*/ 1273390 w 1496516"/>
                  <a:gd name="connsiteY2" fmla="*/ 376978 h 611935"/>
                  <a:gd name="connsiteX3" fmla="*/ 1015429 w 1496516"/>
                  <a:gd name="connsiteY3" fmla="*/ 382387 h 611935"/>
                  <a:gd name="connsiteX4" fmla="*/ 921636 w 1496516"/>
                  <a:gd name="connsiteY4" fmla="*/ 611935 h 611935"/>
                  <a:gd name="connsiteX5" fmla="*/ 592955 w 1496516"/>
                  <a:gd name="connsiteY5" fmla="*/ 486522 h 611935"/>
                  <a:gd name="connsiteX6" fmla="*/ 330292 w 1496516"/>
                  <a:gd name="connsiteY6" fmla="*/ 388236 h 611935"/>
                  <a:gd name="connsiteX7" fmla="*/ 311759 w 1496516"/>
                  <a:gd name="connsiteY7" fmla="*/ 7144 h 611935"/>
                  <a:gd name="connsiteX0" fmla="*/ 311759 w 1496516"/>
                  <a:gd name="connsiteY0" fmla="*/ 7144 h 611935"/>
                  <a:gd name="connsiteX1" fmla="*/ 1228393 w 1496516"/>
                  <a:gd name="connsiteY1" fmla="*/ 0 h 611935"/>
                  <a:gd name="connsiteX2" fmla="*/ 1273390 w 1496516"/>
                  <a:gd name="connsiteY2" fmla="*/ 376978 h 611935"/>
                  <a:gd name="connsiteX3" fmla="*/ 1015429 w 1496516"/>
                  <a:gd name="connsiteY3" fmla="*/ 382387 h 611935"/>
                  <a:gd name="connsiteX4" fmla="*/ 921636 w 1496516"/>
                  <a:gd name="connsiteY4" fmla="*/ 611935 h 611935"/>
                  <a:gd name="connsiteX5" fmla="*/ 797743 w 1496516"/>
                  <a:gd name="connsiteY5" fmla="*/ 398416 h 611935"/>
                  <a:gd name="connsiteX6" fmla="*/ 330292 w 1496516"/>
                  <a:gd name="connsiteY6" fmla="*/ 388236 h 611935"/>
                  <a:gd name="connsiteX7" fmla="*/ 311759 w 1496516"/>
                  <a:gd name="connsiteY7" fmla="*/ 7144 h 611935"/>
                  <a:gd name="connsiteX0" fmla="*/ 259464 w 1444221"/>
                  <a:gd name="connsiteY0" fmla="*/ 7144 h 611935"/>
                  <a:gd name="connsiteX1" fmla="*/ 1176098 w 1444221"/>
                  <a:gd name="connsiteY1" fmla="*/ 0 h 611935"/>
                  <a:gd name="connsiteX2" fmla="*/ 1221095 w 1444221"/>
                  <a:gd name="connsiteY2" fmla="*/ 376978 h 611935"/>
                  <a:gd name="connsiteX3" fmla="*/ 963134 w 1444221"/>
                  <a:gd name="connsiteY3" fmla="*/ 382387 h 611935"/>
                  <a:gd name="connsiteX4" fmla="*/ 869341 w 1444221"/>
                  <a:gd name="connsiteY4" fmla="*/ 611935 h 611935"/>
                  <a:gd name="connsiteX5" fmla="*/ 745448 w 1444221"/>
                  <a:gd name="connsiteY5" fmla="*/ 398416 h 611935"/>
                  <a:gd name="connsiteX6" fmla="*/ 277997 w 1444221"/>
                  <a:gd name="connsiteY6" fmla="*/ 388236 h 611935"/>
                  <a:gd name="connsiteX7" fmla="*/ 259464 w 1444221"/>
                  <a:gd name="connsiteY7" fmla="*/ 7144 h 611935"/>
                  <a:gd name="connsiteX0" fmla="*/ 240414 w 1425171"/>
                  <a:gd name="connsiteY0" fmla="*/ 7144 h 611935"/>
                  <a:gd name="connsiteX1" fmla="*/ 1157048 w 1425171"/>
                  <a:gd name="connsiteY1" fmla="*/ 0 h 611935"/>
                  <a:gd name="connsiteX2" fmla="*/ 1202045 w 1425171"/>
                  <a:gd name="connsiteY2" fmla="*/ 376978 h 611935"/>
                  <a:gd name="connsiteX3" fmla="*/ 944084 w 1425171"/>
                  <a:gd name="connsiteY3" fmla="*/ 382387 h 611935"/>
                  <a:gd name="connsiteX4" fmla="*/ 850291 w 1425171"/>
                  <a:gd name="connsiteY4" fmla="*/ 611935 h 611935"/>
                  <a:gd name="connsiteX5" fmla="*/ 726398 w 1425171"/>
                  <a:gd name="connsiteY5" fmla="*/ 398416 h 611935"/>
                  <a:gd name="connsiteX6" fmla="*/ 258947 w 1425171"/>
                  <a:gd name="connsiteY6" fmla="*/ 388236 h 611935"/>
                  <a:gd name="connsiteX7" fmla="*/ 240414 w 1425171"/>
                  <a:gd name="connsiteY7" fmla="*/ 7144 h 611935"/>
                  <a:gd name="connsiteX0" fmla="*/ 240414 w 1425171"/>
                  <a:gd name="connsiteY0" fmla="*/ 7144 h 611935"/>
                  <a:gd name="connsiteX1" fmla="*/ 1157048 w 1425171"/>
                  <a:gd name="connsiteY1" fmla="*/ 0 h 611935"/>
                  <a:gd name="connsiteX2" fmla="*/ 1202045 w 1425171"/>
                  <a:gd name="connsiteY2" fmla="*/ 376978 h 611935"/>
                  <a:gd name="connsiteX3" fmla="*/ 944084 w 1425171"/>
                  <a:gd name="connsiteY3" fmla="*/ 382387 h 611935"/>
                  <a:gd name="connsiteX4" fmla="*/ 850291 w 1425171"/>
                  <a:gd name="connsiteY4" fmla="*/ 611935 h 611935"/>
                  <a:gd name="connsiteX5" fmla="*/ 726398 w 1425171"/>
                  <a:gd name="connsiteY5" fmla="*/ 398416 h 611935"/>
                  <a:gd name="connsiteX6" fmla="*/ 258947 w 1425171"/>
                  <a:gd name="connsiteY6" fmla="*/ 388236 h 611935"/>
                  <a:gd name="connsiteX7" fmla="*/ 240414 w 1425171"/>
                  <a:gd name="connsiteY7" fmla="*/ 7144 h 611935"/>
                  <a:gd name="connsiteX0" fmla="*/ 240414 w 1425171"/>
                  <a:gd name="connsiteY0" fmla="*/ 7144 h 611935"/>
                  <a:gd name="connsiteX1" fmla="*/ 1157048 w 1425171"/>
                  <a:gd name="connsiteY1" fmla="*/ 0 h 611935"/>
                  <a:gd name="connsiteX2" fmla="*/ 1202045 w 1425171"/>
                  <a:gd name="connsiteY2" fmla="*/ 376978 h 611935"/>
                  <a:gd name="connsiteX3" fmla="*/ 944084 w 1425171"/>
                  <a:gd name="connsiteY3" fmla="*/ 382387 h 611935"/>
                  <a:gd name="connsiteX4" fmla="*/ 850291 w 1425171"/>
                  <a:gd name="connsiteY4" fmla="*/ 611935 h 611935"/>
                  <a:gd name="connsiteX5" fmla="*/ 726398 w 1425171"/>
                  <a:gd name="connsiteY5" fmla="*/ 398416 h 611935"/>
                  <a:gd name="connsiteX6" fmla="*/ 258947 w 1425171"/>
                  <a:gd name="connsiteY6" fmla="*/ 388236 h 611935"/>
                  <a:gd name="connsiteX7" fmla="*/ 240414 w 1425171"/>
                  <a:gd name="connsiteY7" fmla="*/ 7144 h 611935"/>
                  <a:gd name="connsiteX0" fmla="*/ 240414 w 1425171"/>
                  <a:gd name="connsiteY0" fmla="*/ 7144 h 746981"/>
                  <a:gd name="connsiteX1" fmla="*/ 1157048 w 1425171"/>
                  <a:gd name="connsiteY1" fmla="*/ 0 h 746981"/>
                  <a:gd name="connsiteX2" fmla="*/ 1202045 w 1425171"/>
                  <a:gd name="connsiteY2" fmla="*/ 376978 h 746981"/>
                  <a:gd name="connsiteX3" fmla="*/ 944084 w 1425171"/>
                  <a:gd name="connsiteY3" fmla="*/ 382387 h 746981"/>
                  <a:gd name="connsiteX4" fmla="*/ 850291 w 1425171"/>
                  <a:gd name="connsiteY4" fmla="*/ 611935 h 746981"/>
                  <a:gd name="connsiteX5" fmla="*/ 726398 w 1425171"/>
                  <a:gd name="connsiteY5" fmla="*/ 398416 h 746981"/>
                  <a:gd name="connsiteX6" fmla="*/ 223228 w 1425171"/>
                  <a:gd name="connsiteY6" fmla="*/ 740661 h 746981"/>
                  <a:gd name="connsiteX7" fmla="*/ 240414 w 1425171"/>
                  <a:gd name="connsiteY7" fmla="*/ 7144 h 746981"/>
                  <a:gd name="connsiteX0" fmla="*/ 240414 w 1427552"/>
                  <a:gd name="connsiteY0" fmla="*/ 35719 h 746981"/>
                  <a:gd name="connsiteX1" fmla="*/ 1159429 w 1427552"/>
                  <a:gd name="connsiteY1" fmla="*/ 0 h 746981"/>
                  <a:gd name="connsiteX2" fmla="*/ 1204426 w 1427552"/>
                  <a:gd name="connsiteY2" fmla="*/ 376978 h 746981"/>
                  <a:gd name="connsiteX3" fmla="*/ 946465 w 1427552"/>
                  <a:gd name="connsiteY3" fmla="*/ 382387 h 746981"/>
                  <a:gd name="connsiteX4" fmla="*/ 852672 w 1427552"/>
                  <a:gd name="connsiteY4" fmla="*/ 611935 h 746981"/>
                  <a:gd name="connsiteX5" fmla="*/ 728779 w 1427552"/>
                  <a:gd name="connsiteY5" fmla="*/ 398416 h 746981"/>
                  <a:gd name="connsiteX6" fmla="*/ 225609 w 1427552"/>
                  <a:gd name="connsiteY6" fmla="*/ 740661 h 746981"/>
                  <a:gd name="connsiteX7" fmla="*/ 240414 w 1427552"/>
                  <a:gd name="connsiteY7" fmla="*/ 35719 h 746981"/>
                  <a:gd name="connsiteX0" fmla="*/ 240414 w 1427552"/>
                  <a:gd name="connsiteY0" fmla="*/ 0 h 711262"/>
                  <a:gd name="connsiteX1" fmla="*/ 1083229 w 1427552"/>
                  <a:gd name="connsiteY1" fmla="*/ 0 h 711262"/>
                  <a:gd name="connsiteX2" fmla="*/ 1204426 w 1427552"/>
                  <a:gd name="connsiteY2" fmla="*/ 341259 h 711262"/>
                  <a:gd name="connsiteX3" fmla="*/ 946465 w 1427552"/>
                  <a:gd name="connsiteY3" fmla="*/ 346668 h 711262"/>
                  <a:gd name="connsiteX4" fmla="*/ 852672 w 1427552"/>
                  <a:gd name="connsiteY4" fmla="*/ 576216 h 711262"/>
                  <a:gd name="connsiteX5" fmla="*/ 728779 w 1427552"/>
                  <a:gd name="connsiteY5" fmla="*/ 362697 h 711262"/>
                  <a:gd name="connsiteX6" fmla="*/ 225609 w 1427552"/>
                  <a:gd name="connsiteY6" fmla="*/ 704942 h 711262"/>
                  <a:gd name="connsiteX7" fmla="*/ 240414 w 1427552"/>
                  <a:gd name="connsiteY7" fmla="*/ 0 h 711262"/>
                  <a:gd name="connsiteX0" fmla="*/ 240414 w 1276028"/>
                  <a:gd name="connsiteY0" fmla="*/ 0 h 869896"/>
                  <a:gd name="connsiteX1" fmla="*/ 1083229 w 1276028"/>
                  <a:gd name="connsiteY1" fmla="*/ 0 h 869896"/>
                  <a:gd name="connsiteX2" fmla="*/ 1049645 w 1276028"/>
                  <a:gd name="connsiteY2" fmla="*/ 869896 h 869896"/>
                  <a:gd name="connsiteX3" fmla="*/ 946465 w 1276028"/>
                  <a:gd name="connsiteY3" fmla="*/ 346668 h 869896"/>
                  <a:gd name="connsiteX4" fmla="*/ 852672 w 1276028"/>
                  <a:gd name="connsiteY4" fmla="*/ 576216 h 869896"/>
                  <a:gd name="connsiteX5" fmla="*/ 728779 w 1276028"/>
                  <a:gd name="connsiteY5" fmla="*/ 362697 h 869896"/>
                  <a:gd name="connsiteX6" fmla="*/ 225609 w 1276028"/>
                  <a:gd name="connsiteY6" fmla="*/ 704942 h 869896"/>
                  <a:gd name="connsiteX7" fmla="*/ 240414 w 1276028"/>
                  <a:gd name="connsiteY7" fmla="*/ 0 h 869896"/>
                  <a:gd name="connsiteX0" fmla="*/ 240414 w 1276028"/>
                  <a:gd name="connsiteY0" fmla="*/ 0 h 915902"/>
                  <a:gd name="connsiteX1" fmla="*/ 1083229 w 1276028"/>
                  <a:gd name="connsiteY1" fmla="*/ 0 h 915902"/>
                  <a:gd name="connsiteX2" fmla="*/ 1049645 w 1276028"/>
                  <a:gd name="connsiteY2" fmla="*/ 869896 h 915902"/>
                  <a:gd name="connsiteX3" fmla="*/ 946465 w 1276028"/>
                  <a:gd name="connsiteY3" fmla="*/ 346668 h 915902"/>
                  <a:gd name="connsiteX4" fmla="*/ 395472 w 1276028"/>
                  <a:gd name="connsiteY4" fmla="*/ 915902 h 915902"/>
                  <a:gd name="connsiteX5" fmla="*/ 728779 w 1276028"/>
                  <a:gd name="connsiteY5" fmla="*/ 362697 h 915902"/>
                  <a:gd name="connsiteX6" fmla="*/ 225609 w 1276028"/>
                  <a:gd name="connsiteY6" fmla="*/ 704942 h 915902"/>
                  <a:gd name="connsiteX7" fmla="*/ 240414 w 1276028"/>
                  <a:gd name="connsiteY7" fmla="*/ 0 h 915902"/>
                  <a:gd name="connsiteX0" fmla="*/ 240414 w 1276028"/>
                  <a:gd name="connsiteY0" fmla="*/ 0 h 915902"/>
                  <a:gd name="connsiteX1" fmla="*/ 1083229 w 1276028"/>
                  <a:gd name="connsiteY1" fmla="*/ 0 h 915902"/>
                  <a:gd name="connsiteX2" fmla="*/ 1049645 w 1276028"/>
                  <a:gd name="connsiteY2" fmla="*/ 869896 h 915902"/>
                  <a:gd name="connsiteX3" fmla="*/ 758346 w 1276028"/>
                  <a:gd name="connsiteY3" fmla="*/ 863399 h 915902"/>
                  <a:gd name="connsiteX4" fmla="*/ 395472 w 1276028"/>
                  <a:gd name="connsiteY4" fmla="*/ 915902 h 915902"/>
                  <a:gd name="connsiteX5" fmla="*/ 728779 w 1276028"/>
                  <a:gd name="connsiteY5" fmla="*/ 362697 h 915902"/>
                  <a:gd name="connsiteX6" fmla="*/ 225609 w 1276028"/>
                  <a:gd name="connsiteY6" fmla="*/ 704942 h 915902"/>
                  <a:gd name="connsiteX7" fmla="*/ 240414 w 1276028"/>
                  <a:gd name="connsiteY7" fmla="*/ 0 h 915902"/>
                  <a:gd name="connsiteX0" fmla="*/ 249822 w 1285436"/>
                  <a:gd name="connsiteY0" fmla="*/ 0 h 915902"/>
                  <a:gd name="connsiteX1" fmla="*/ 1092637 w 1285436"/>
                  <a:gd name="connsiteY1" fmla="*/ 0 h 915902"/>
                  <a:gd name="connsiteX2" fmla="*/ 1059053 w 1285436"/>
                  <a:gd name="connsiteY2" fmla="*/ 869896 h 915902"/>
                  <a:gd name="connsiteX3" fmla="*/ 767754 w 1285436"/>
                  <a:gd name="connsiteY3" fmla="*/ 863399 h 915902"/>
                  <a:gd name="connsiteX4" fmla="*/ 404880 w 1285436"/>
                  <a:gd name="connsiteY4" fmla="*/ 915902 h 915902"/>
                  <a:gd name="connsiteX5" fmla="*/ 0 w 1285436"/>
                  <a:gd name="connsiteY5" fmla="*/ 888953 h 915902"/>
                  <a:gd name="connsiteX6" fmla="*/ 235017 w 1285436"/>
                  <a:gd name="connsiteY6" fmla="*/ 704942 h 915902"/>
                  <a:gd name="connsiteX7" fmla="*/ 249822 w 1285436"/>
                  <a:gd name="connsiteY7" fmla="*/ 0 h 915902"/>
                  <a:gd name="connsiteX0" fmla="*/ 249822 w 1285436"/>
                  <a:gd name="connsiteY0" fmla="*/ 0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767754 w 1285436"/>
                  <a:gd name="connsiteY3" fmla="*/ 863399 h 888953"/>
                  <a:gd name="connsiteX4" fmla="*/ 0 w 1285436"/>
                  <a:gd name="connsiteY4" fmla="*/ 888953 h 888953"/>
                  <a:gd name="connsiteX5" fmla="*/ 235017 w 1285436"/>
                  <a:gd name="connsiteY5" fmla="*/ 704942 h 888953"/>
                  <a:gd name="connsiteX6" fmla="*/ 249822 w 1285436"/>
                  <a:gd name="connsiteY6" fmla="*/ 0 h 888953"/>
                  <a:gd name="connsiteX0" fmla="*/ 249822 w 1285436"/>
                  <a:gd name="connsiteY0" fmla="*/ 0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35017 w 1285436"/>
                  <a:gd name="connsiteY4" fmla="*/ 704942 h 888953"/>
                  <a:gd name="connsiteX5" fmla="*/ 249822 w 1285436"/>
                  <a:gd name="connsiteY5" fmla="*/ 0 h 888953"/>
                  <a:gd name="connsiteX0" fmla="*/ 249822 w 1285436"/>
                  <a:gd name="connsiteY0" fmla="*/ 0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35017 w 1285436"/>
                  <a:gd name="connsiteY4" fmla="*/ 704942 h 888953"/>
                  <a:gd name="connsiteX5" fmla="*/ 249822 w 1285436"/>
                  <a:gd name="connsiteY5" fmla="*/ 0 h 888953"/>
                  <a:gd name="connsiteX0" fmla="*/ 249822 w 1285436"/>
                  <a:gd name="connsiteY0" fmla="*/ 0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35017 w 1285436"/>
                  <a:gd name="connsiteY4" fmla="*/ 704942 h 888953"/>
                  <a:gd name="connsiteX5" fmla="*/ 249822 w 1285436"/>
                  <a:gd name="connsiteY5" fmla="*/ 0 h 888953"/>
                  <a:gd name="connsiteX0" fmla="*/ 226010 w 1285436"/>
                  <a:gd name="connsiteY0" fmla="*/ 9525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35017 w 1285436"/>
                  <a:gd name="connsiteY4" fmla="*/ 704942 h 888953"/>
                  <a:gd name="connsiteX5" fmla="*/ 226010 w 1285436"/>
                  <a:gd name="connsiteY5" fmla="*/ 9525 h 888953"/>
                  <a:gd name="connsiteX0" fmla="*/ 226010 w 1285436"/>
                  <a:gd name="connsiteY0" fmla="*/ 9525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13586 w 1285436"/>
                  <a:gd name="connsiteY4" fmla="*/ 721611 h 888953"/>
                  <a:gd name="connsiteX5" fmla="*/ 226010 w 1285436"/>
                  <a:gd name="connsiteY5" fmla="*/ 9525 h 888953"/>
                  <a:gd name="connsiteX0" fmla="*/ 226010 w 1285436"/>
                  <a:gd name="connsiteY0" fmla="*/ 9525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13586 w 1285436"/>
                  <a:gd name="connsiteY4" fmla="*/ 721611 h 888953"/>
                  <a:gd name="connsiteX5" fmla="*/ 226010 w 1285436"/>
                  <a:gd name="connsiteY5" fmla="*/ 9525 h 888953"/>
                  <a:gd name="connsiteX0" fmla="*/ 226010 w 1285436"/>
                  <a:gd name="connsiteY0" fmla="*/ 9525 h 888953"/>
                  <a:gd name="connsiteX1" fmla="*/ 1092637 w 1285436"/>
                  <a:gd name="connsiteY1" fmla="*/ 0 h 888953"/>
                  <a:gd name="connsiteX2" fmla="*/ 1059053 w 1285436"/>
                  <a:gd name="connsiteY2" fmla="*/ 869896 h 888953"/>
                  <a:gd name="connsiteX3" fmla="*/ 0 w 1285436"/>
                  <a:gd name="connsiteY3" fmla="*/ 888953 h 888953"/>
                  <a:gd name="connsiteX4" fmla="*/ 213586 w 1285436"/>
                  <a:gd name="connsiteY4" fmla="*/ 721611 h 888953"/>
                  <a:gd name="connsiteX5" fmla="*/ 226010 w 1285436"/>
                  <a:gd name="connsiteY5" fmla="*/ 9525 h 888953"/>
                  <a:gd name="connsiteX0" fmla="*/ 268872 w 1328298"/>
                  <a:gd name="connsiteY0" fmla="*/ 9525 h 886572"/>
                  <a:gd name="connsiteX1" fmla="*/ 1135499 w 1328298"/>
                  <a:gd name="connsiteY1" fmla="*/ 0 h 886572"/>
                  <a:gd name="connsiteX2" fmla="*/ 1101915 w 1328298"/>
                  <a:gd name="connsiteY2" fmla="*/ 869896 h 886572"/>
                  <a:gd name="connsiteX3" fmla="*/ 0 w 1328298"/>
                  <a:gd name="connsiteY3" fmla="*/ 886572 h 886572"/>
                  <a:gd name="connsiteX4" fmla="*/ 256448 w 1328298"/>
                  <a:gd name="connsiteY4" fmla="*/ 721611 h 886572"/>
                  <a:gd name="connsiteX5" fmla="*/ 268872 w 1328298"/>
                  <a:gd name="connsiteY5" fmla="*/ 9525 h 886572"/>
                  <a:gd name="connsiteX0" fmla="*/ 268872 w 1328298"/>
                  <a:gd name="connsiteY0" fmla="*/ 9525 h 886572"/>
                  <a:gd name="connsiteX1" fmla="*/ 1135499 w 1328298"/>
                  <a:gd name="connsiteY1" fmla="*/ 0 h 886572"/>
                  <a:gd name="connsiteX2" fmla="*/ 1101915 w 1328298"/>
                  <a:gd name="connsiteY2" fmla="*/ 869896 h 886572"/>
                  <a:gd name="connsiteX3" fmla="*/ 0 w 1328298"/>
                  <a:gd name="connsiteY3" fmla="*/ 886572 h 886572"/>
                  <a:gd name="connsiteX4" fmla="*/ 256448 w 1328298"/>
                  <a:gd name="connsiteY4" fmla="*/ 721611 h 886572"/>
                  <a:gd name="connsiteX5" fmla="*/ 268872 w 1328298"/>
                  <a:gd name="connsiteY5" fmla="*/ 9525 h 886572"/>
                  <a:gd name="connsiteX0" fmla="*/ 268872 w 1328298"/>
                  <a:gd name="connsiteY0" fmla="*/ 9525 h 886572"/>
                  <a:gd name="connsiteX1" fmla="*/ 1135499 w 1328298"/>
                  <a:gd name="connsiteY1" fmla="*/ 0 h 886572"/>
                  <a:gd name="connsiteX2" fmla="*/ 1101915 w 1328298"/>
                  <a:gd name="connsiteY2" fmla="*/ 869896 h 886572"/>
                  <a:gd name="connsiteX3" fmla="*/ 0 w 1328298"/>
                  <a:gd name="connsiteY3" fmla="*/ 886572 h 886572"/>
                  <a:gd name="connsiteX4" fmla="*/ 256448 w 1328298"/>
                  <a:gd name="connsiteY4" fmla="*/ 721611 h 886572"/>
                  <a:gd name="connsiteX5" fmla="*/ 268872 w 1328298"/>
                  <a:gd name="connsiteY5" fmla="*/ 9525 h 886572"/>
                  <a:gd name="connsiteX0" fmla="*/ 268872 w 1186929"/>
                  <a:gd name="connsiteY0" fmla="*/ 9525 h 886572"/>
                  <a:gd name="connsiteX1" fmla="*/ 1135499 w 1186929"/>
                  <a:gd name="connsiteY1" fmla="*/ 0 h 886572"/>
                  <a:gd name="connsiteX2" fmla="*/ 1101915 w 1186929"/>
                  <a:gd name="connsiteY2" fmla="*/ 869896 h 886572"/>
                  <a:gd name="connsiteX3" fmla="*/ 0 w 1186929"/>
                  <a:gd name="connsiteY3" fmla="*/ 886572 h 886572"/>
                  <a:gd name="connsiteX4" fmla="*/ 256448 w 1186929"/>
                  <a:gd name="connsiteY4" fmla="*/ 721611 h 886572"/>
                  <a:gd name="connsiteX5" fmla="*/ 268872 w 1186929"/>
                  <a:gd name="connsiteY5" fmla="*/ 9525 h 886572"/>
                  <a:gd name="connsiteX0" fmla="*/ 268872 w 1201217"/>
                  <a:gd name="connsiteY0" fmla="*/ 9525 h 886572"/>
                  <a:gd name="connsiteX1" fmla="*/ 1135499 w 1201217"/>
                  <a:gd name="connsiteY1" fmla="*/ 0 h 886572"/>
                  <a:gd name="connsiteX2" fmla="*/ 1116203 w 1201217"/>
                  <a:gd name="connsiteY2" fmla="*/ 874658 h 886572"/>
                  <a:gd name="connsiteX3" fmla="*/ 0 w 1201217"/>
                  <a:gd name="connsiteY3" fmla="*/ 886572 h 886572"/>
                  <a:gd name="connsiteX4" fmla="*/ 256448 w 1201217"/>
                  <a:gd name="connsiteY4" fmla="*/ 721611 h 886572"/>
                  <a:gd name="connsiteX5" fmla="*/ 268872 w 1201217"/>
                  <a:gd name="connsiteY5" fmla="*/ 9525 h 886572"/>
                  <a:gd name="connsiteX0" fmla="*/ 268872 w 1155973"/>
                  <a:gd name="connsiteY0" fmla="*/ 9525 h 886572"/>
                  <a:gd name="connsiteX1" fmla="*/ 1135499 w 1155973"/>
                  <a:gd name="connsiteY1" fmla="*/ 0 h 886572"/>
                  <a:gd name="connsiteX2" fmla="*/ 1116203 w 1155973"/>
                  <a:gd name="connsiteY2" fmla="*/ 874658 h 886572"/>
                  <a:gd name="connsiteX3" fmla="*/ 0 w 1155973"/>
                  <a:gd name="connsiteY3" fmla="*/ 886572 h 886572"/>
                  <a:gd name="connsiteX4" fmla="*/ 256448 w 1155973"/>
                  <a:gd name="connsiteY4" fmla="*/ 721611 h 886572"/>
                  <a:gd name="connsiteX5" fmla="*/ 268872 w 1155973"/>
                  <a:gd name="connsiteY5" fmla="*/ 9525 h 886572"/>
                  <a:gd name="connsiteX0" fmla="*/ 268872 w 1170260"/>
                  <a:gd name="connsiteY0" fmla="*/ 9525 h 886572"/>
                  <a:gd name="connsiteX1" fmla="*/ 1135499 w 1170260"/>
                  <a:gd name="connsiteY1" fmla="*/ 0 h 886572"/>
                  <a:gd name="connsiteX2" fmla="*/ 1130490 w 1170260"/>
                  <a:gd name="connsiteY2" fmla="*/ 881801 h 886572"/>
                  <a:gd name="connsiteX3" fmla="*/ 0 w 1170260"/>
                  <a:gd name="connsiteY3" fmla="*/ 886572 h 886572"/>
                  <a:gd name="connsiteX4" fmla="*/ 256448 w 1170260"/>
                  <a:gd name="connsiteY4" fmla="*/ 721611 h 886572"/>
                  <a:gd name="connsiteX5" fmla="*/ 268872 w 1170260"/>
                  <a:gd name="connsiteY5" fmla="*/ 9525 h 886572"/>
                  <a:gd name="connsiteX0" fmla="*/ 268872 w 1140179"/>
                  <a:gd name="connsiteY0" fmla="*/ 9525 h 886572"/>
                  <a:gd name="connsiteX1" fmla="*/ 1135499 w 1140179"/>
                  <a:gd name="connsiteY1" fmla="*/ 0 h 886572"/>
                  <a:gd name="connsiteX2" fmla="*/ 1130490 w 1140179"/>
                  <a:gd name="connsiteY2" fmla="*/ 881801 h 886572"/>
                  <a:gd name="connsiteX3" fmla="*/ 0 w 1140179"/>
                  <a:gd name="connsiteY3" fmla="*/ 886572 h 886572"/>
                  <a:gd name="connsiteX4" fmla="*/ 256448 w 1140179"/>
                  <a:gd name="connsiteY4" fmla="*/ 721611 h 886572"/>
                  <a:gd name="connsiteX5" fmla="*/ 268872 w 1140179"/>
                  <a:gd name="connsiteY5" fmla="*/ 9525 h 886572"/>
                  <a:gd name="connsiteX0" fmla="*/ 291097 w 1140179"/>
                  <a:gd name="connsiteY0" fmla="*/ 0 h 1261222"/>
                  <a:gd name="connsiteX1" fmla="*/ 1135499 w 1140179"/>
                  <a:gd name="connsiteY1" fmla="*/ 374650 h 1261222"/>
                  <a:gd name="connsiteX2" fmla="*/ 1130490 w 1140179"/>
                  <a:gd name="connsiteY2" fmla="*/ 1256451 h 1261222"/>
                  <a:gd name="connsiteX3" fmla="*/ 0 w 1140179"/>
                  <a:gd name="connsiteY3" fmla="*/ 1261222 h 1261222"/>
                  <a:gd name="connsiteX4" fmla="*/ 256448 w 1140179"/>
                  <a:gd name="connsiteY4" fmla="*/ 1096261 h 1261222"/>
                  <a:gd name="connsiteX5" fmla="*/ 291097 w 1140179"/>
                  <a:gd name="connsiteY5" fmla="*/ 0 h 1261222"/>
                  <a:gd name="connsiteX0" fmla="*/ 291097 w 1136923"/>
                  <a:gd name="connsiteY0" fmla="*/ 0 h 1261222"/>
                  <a:gd name="connsiteX1" fmla="*/ 852924 w 1136923"/>
                  <a:gd name="connsiteY1" fmla="*/ 3175 h 1261222"/>
                  <a:gd name="connsiteX2" fmla="*/ 1130490 w 1136923"/>
                  <a:gd name="connsiteY2" fmla="*/ 1256451 h 1261222"/>
                  <a:gd name="connsiteX3" fmla="*/ 0 w 1136923"/>
                  <a:gd name="connsiteY3" fmla="*/ 1261222 h 1261222"/>
                  <a:gd name="connsiteX4" fmla="*/ 256448 w 1136923"/>
                  <a:gd name="connsiteY4" fmla="*/ 1096261 h 1261222"/>
                  <a:gd name="connsiteX5" fmla="*/ 291097 w 1136923"/>
                  <a:gd name="connsiteY5" fmla="*/ 0 h 1261222"/>
                  <a:gd name="connsiteX0" fmla="*/ 291097 w 1136923"/>
                  <a:gd name="connsiteY0" fmla="*/ 0 h 1539240"/>
                  <a:gd name="connsiteX1" fmla="*/ 852924 w 1136923"/>
                  <a:gd name="connsiteY1" fmla="*/ 3175 h 1539240"/>
                  <a:gd name="connsiteX2" fmla="*/ 1130490 w 1136923"/>
                  <a:gd name="connsiteY2" fmla="*/ 1256451 h 1539240"/>
                  <a:gd name="connsiteX3" fmla="*/ 975995 w 1136923"/>
                  <a:gd name="connsiteY3" fmla="*/ 1539240 h 1539240"/>
                  <a:gd name="connsiteX4" fmla="*/ 0 w 1136923"/>
                  <a:gd name="connsiteY4" fmla="*/ 1261222 h 1539240"/>
                  <a:gd name="connsiteX5" fmla="*/ 256448 w 1136923"/>
                  <a:gd name="connsiteY5" fmla="*/ 1096261 h 1539240"/>
                  <a:gd name="connsiteX6" fmla="*/ 291097 w 1136923"/>
                  <a:gd name="connsiteY6" fmla="*/ 0 h 1539240"/>
                  <a:gd name="connsiteX0" fmla="*/ 291097 w 1136923"/>
                  <a:gd name="connsiteY0" fmla="*/ 0 h 1261222"/>
                  <a:gd name="connsiteX1" fmla="*/ 852924 w 1136923"/>
                  <a:gd name="connsiteY1" fmla="*/ 3175 h 1261222"/>
                  <a:gd name="connsiteX2" fmla="*/ 1130490 w 1136923"/>
                  <a:gd name="connsiteY2" fmla="*/ 1256451 h 1261222"/>
                  <a:gd name="connsiteX3" fmla="*/ 0 w 1136923"/>
                  <a:gd name="connsiteY3" fmla="*/ 1261222 h 1261222"/>
                  <a:gd name="connsiteX4" fmla="*/ 256448 w 1136923"/>
                  <a:gd name="connsiteY4" fmla="*/ 1096261 h 1261222"/>
                  <a:gd name="connsiteX5" fmla="*/ 291097 w 1136923"/>
                  <a:gd name="connsiteY5" fmla="*/ 0 h 1261222"/>
                  <a:gd name="connsiteX0" fmla="*/ 291097 w 984523"/>
                  <a:gd name="connsiteY0" fmla="*/ 0 h 1261222"/>
                  <a:gd name="connsiteX1" fmla="*/ 852924 w 984523"/>
                  <a:gd name="connsiteY1" fmla="*/ 3175 h 1261222"/>
                  <a:gd name="connsiteX2" fmla="*/ 978090 w 984523"/>
                  <a:gd name="connsiteY2" fmla="*/ 170601 h 1261222"/>
                  <a:gd name="connsiteX3" fmla="*/ 0 w 984523"/>
                  <a:gd name="connsiteY3" fmla="*/ 1261222 h 1261222"/>
                  <a:gd name="connsiteX4" fmla="*/ 256448 w 984523"/>
                  <a:gd name="connsiteY4" fmla="*/ 1096261 h 1261222"/>
                  <a:gd name="connsiteX5" fmla="*/ 291097 w 984523"/>
                  <a:gd name="connsiteY5" fmla="*/ 0 h 1261222"/>
                  <a:gd name="connsiteX0" fmla="*/ 291097 w 978090"/>
                  <a:gd name="connsiteY0" fmla="*/ 0 h 1261222"/>
                  <a:gd name="connsiteX1" fmla="*/ 852924 w 978090"/>
                  <a:gd name="connsiteY1" fmla="*/ 3175 h 1261222"/>
                  <a:gd name="connsiteX2" fmla="*/ 978090 w 978090"/>
                  <a:gd name="connsiteY2" fmla="*/ 170601 h 1261222"/>
                  <a:gd name="connsiteX3" fmla="*/ 0 w 978090"/>
                  <a:gd name="connsiteY3" fmla="*/ 1261222 h 1261222"/>
                  <a:gd name="connsiteX4" fmla="*/ 256448 w 978090"/>
                  <a:gd name="connsiteY4" fmla="*/ 1096261 h 1261222"/>
                  <a:gd name="connsiteX5" fmla="*/ 291097 w 978090"/>
                  <a:gd name="connsiteY5" fmla="*/ 0 h 1261222"/>
                  <a:gd name="connsiteX0" fmla="*/ 34649 w 721642"/>
                  <a:gd name="connsiteY0" fmla="*/ 0 h 1096261"/>
                  <a:gd name="connsiteX1" fmla="*/ 596476 w 721642"/>
                  <a:gd name="connsiteY1" fmla="*/ 3175 h 1096261"/>
                  <a:gd name="connsiteX2" fmla="*/ 721642 w 721642"/>
                  <a:gd name="connsiteY2" fmla="*/ 170601 h 1096261"/>
                  <a:gd name="connsiteX3" fmla="*/ 0 w 721642"/>
                  <a:gd name="connsiteY3" fmla="*/ 1096261 h 1096261"/>
                  <a:gd name="connsiteX4" fmla="*/ 34649 w 721642"/>
                  <a:gd name="connsiteY4" fmla="*/ 0 h 1096261"/>
                  <a:gd name="connsiteX0" fmla="*/ 2289 w 689282"/>
                  <a:gd name="connsiteY0" fmla="*/ 0 h 372301"/>
                  <a:gd name="connsiteX1" fmla="*/ 564116 w 689282"/>
                  <a:gd name="connsiteY1" fmla="*/ 3175 h 372301"/>
                  <a:gd name="connsiteX2" fmla="*/ 689282 w 689282"/>
                  <a:gd name="connsiteY2" fmla="*/ 170601 h 372301"/>
                  <a:gd name="connsiteX3" fmla="*/ 272440 w 689282"/>
                  <a:gd name="connsiteY3" fmla="*/ 162811 h 372301"/>
                  <a:gd name="connsiteX4" fmla="*/ 2289 w 689282"/>
                  <a:gd name="connsiteY4" fmla="*/ 0 h 372301"/>
                  <a:gd name="connsiteX0" fmla="*/ 0 w 686993"/>
                  <a:gd name="connsiteY0" fmla="*/ 0 h 170601"/>
                  <a:gd name="connsiteX1" fmla="*/ 561827 w 686993"/>
                  <a:gd name="connsiteY1" fmla="*/ 3175 h 170601"/>
                  <a:gd name="connsiteX2" fmla="*/ 686993 w 686993"/>
                  <a:gd name="connsiteY2" fmla="*/ 170601 h 170601"/>
                  <a:gd name="connsiteX3" fmla="*/ 270151 w 686993"/>
                  <a:gd name="connsiteY3" fmla="*/ 162811 h 170601"/>
                  <a:gd name="connsiteX4" fmla="*/ 0 w 686993"/>
                  <a:gd name="connsiteY4" fmla="*/ 0 h 170601"/>
                  <a:gd name="connsiteX0" fmla="*/ 0 w 686993"/>
                  <a:gd name="connsiteY0" fmla="*/ 0 h 170601"/>
                  <a:gd name="connsiteX1" fmla="*/ 561827 w 686993"/>
                  <a:gd name="connsiteY1" fmla="*/ 3175 h 170601"/>
                  <a:gd name="connsiteX2" fmla="*/ 686993 w 686993"/>
                  <a:gd name="connsiteY2" fmla="*/ 170601 h 170601"/>
                  <a:gd name="connsiteX3" fmla="*/ 260626 w 686993"/>
                  <a:gd name="connsiteY3" fmla="*/ 143761 h 170601"/>
                  <a:gd name="connsiteX4" fmla="*/ 0 w 686993"/>
                  <a:gd name="connsiteY4" fmla="*/ 0 h 170601"/>
                  <a:gd name="connsiteX0" fmla="*/ 0 w 672706"/>
                  <a:gd name="connsiteY0" fmla="*/ 0 h 143761"/>
                  <a:gd name="connsiteX1" fmla="*/ 561827 w 672706"/>
                  <a:gd name="connsiteY1" fmla="*/ 3175 h 143761"/>
                  <a:gd name="connsiteX2" fmla="*/ 672706 w 672706"/>
                  <a:gd name="connsiteY2" fmla="*/ 137264 h 143761"/>
                  <a:gd name="connsiteX3" fmla="*/ 260626 w 672706"/>
                  <a:gd name="connsiteY3" fmla="*/ 143761 h 143761"/>
                  <a:gd name="connsiteX4" fmla="*/ 0 w 672706"/>
                  <a:gd name="connsiteY4" fmla="*/ 0 h 143761"/>
                  <a:gd name="connsiteX0" fmla="*/ 0 w 672706"/>
                  <a:gd name="connsiteY0" fmla="*/ 1587 h 145348"/>
                  <a:gd name="connsiteX1" fmla="*/ 528490 w 672706"/>
                  <a:gd name="connsiteY1" fmla="*/ 0 h 145348"/>
                  <a:gd name="connsiteX2" fmla="*/ 672706 w 672706"/>
                  <a:gd name="connsiteY2" fmla="*/ 138851 h 145348"/>
                  <a:gd name="connsiteX3" fmla="*/ 260626 w 672706"/>
                  <a:gd name="connsiteY3" fmla="*/ 145348 h 145348"/>
                  <a:gd name="connsiteX4" fmla="*/ 0 w 672706"/>
                  <a:gd name="connsiteY4" fmla="*/ 1587 h 145348"/>
                  <a:gd name="connsiteX0" fmla="*/ 0 w 672706"/>
                  <a:gd name="connsiteY0" fmla="*/ 1587 h 145348"/>
                  <a:gd name="connsiteX1" fmla="*/ 528490 w 672706"/>
                  <a:gd name="connsiteY1" fmla="*/ 0 h 145348"/>
                  <a:gd name="connsiteX2" fmla="*/ 672706 w 672706"/>
                  <a:gd name="connsiteY2" fmla="*/ 138851 h 145348"/>
                  <a:gd name="connsiteX3" fmla="*/ 260626 w 672706"/>
                  <a:gd name="connsiteY3" fmla="*/ 145348 h 145348"/>
                  <a:gd name="connsiteX4" fmla="*/ 0 w 672706"/>
                  <a:gd name="connsiteY4" fmla="*/ 1587 h 145348"/>
                  <a:gd name="connsiteX0" fmla="*/ 0 w 696519"/>
                  <a:gd name="connsiteY0" fmla="*/ 1587 h 145348"/>
                  <a:gd name="connsiteX1" fmla="*/ 528490 w 696519"/>
                  <a:gd name="connsiteY1" fmla="*/ 0 h 145348"/>
                  <a:gd name="connsiteX2" fmla="*/ 696519 w 696519"/>
                  <a:gd name="connsiteY2" fmla="*/ 136470 h 145348"/>
                  <a:gd name="connsiteX3" fmla="*/ 260626 w 696519"/>
                  <a:gd name="connsiteY3" fmla="*/ 145348 h 145348"/>
                  <a:gd name="connsiteX4" fmla="*/ 0 w 696519"/>
                  <a:gd name="connsiteY4" fmla="*/ 1587 h 145348"/>
                  <a:gd name="connsiteX0" fmla="*/ 44174 w 740693"/>
                  <a:gd name="connsiteY0" fmla="*/ 1587 h 136470"/>
                  <a:gd name="connsiteX1" fmla="*/ 572664 w 740693"/>
                  <a:gd name="connsiteY1" fmla="*/ 0 h 136470"/>
                  <a:gd name="connsiteX2" fmla="*/ 740693 w 740693"/>
                  <a:gd name="connsiteY2" fmla="*/ 136470 h 136470"/>
                  <a:gd name="connsiteX3" fmla="*/ 0 w 740693"/>
                  <a:gd name="connsiteY3" fmla="*/ 128679 h 136470"/>
                  <a:gd name="connsiteX4" fmla="*/ 44174 w 740693"/>
                  <a:gd name="connsiteY4" fmla="*/ 1587 h 136470"/>
                  <a:gd name="connsiteX0" fmla="*/ 44174 w 572664"/>
                  <a:gd name="connsiteY0" fmla="*/ 1587 h 172189"/>
                  <a:gd name="connsiteX1" fmla="*/ 572664 w 572664"/>
                  <a:gd name="connsiteY1" fmla="*/ 0 h 172189"/>
                  <a:gd name="connsiteX2" fmla="*/ 452562 w 572664"/>
                  <a:gd name="connsiteY2" fmla="*/ 172189 h 172189"/>
                  <a:gd name="connsiteX3" fmla="*/ 0 w 572664"/>
                  <a:gd name="connsiteY3" fmla="*/ 128679 h 172189"/>
                  <a:gd name="connsiteX4" fmla="*/ 44174 w 572664"/>
                  <a:gd name="connsiteY4" fmla="*/ 1587 h 172189"/>
                  <a:gd name="connsiteX0" fmla="*/ 44174 w 452562"/>
                  <a:gd name="connsiteY0" fmla="*/ 0 h 170602"/>
                  <a:gd name="connsiteX1" fmla="*/ 201189 w 452562"/>
                  <a:gd name="connsiteY1" fmla="*/ 12701 h 170602"/>
                  <a:gd name="connsiteX2" fmla="*/ 452562 w 452562"/>
                  <a:gd name="connsiteY2" fmla="*/ 170602 h 170602"/>
                  <a:gd name="connsiteX3" fmla="*/ 0 w 452562"/>
                  <a:gd name="connsiteY3" fmla="*/ 127092 h 170602"/>
                  <a:gd name="connsiteX4" fmla="*/ 44174 w 452562"/>
                  <a:gd name="connsiteY4" fmla="*/ 0 h 170602"/>
                  <a:gd name="connsiteX0" fmla="*/ 44174 w 240631"/>
                  <a:gd name="connsiteY0" fmla="*/ 0 h 142027"/>
                  <a:gd name="connsiteX1" fmla="*/ 201189 w 240631"/>
                  <a:gd name="connsiteY1" fmla="*/ 12701 h 142027"/>
                  <a:gd name="connsiteX2" fmla="*/ 240631 w 240631"/>
                  <a:gd name="connsiteY2" fmla="*/ 142027 h 142027"/>
                  <a:gd name="connsiteX3" fmla="*/ 0 w 240631"/>
                  <a:gd name="connsiteY3" fmla="*/ 127092 h 142027"/>
                  <a:gd name="connsiteX4" fmla="*/ 44174 w 240631"/>
                  <a:gd name="connsiteY4" fmla="*/ 0 h 142027"/>
                  <a:gd name="connsiteX0" fmla="*/ 0 w 196457"/>
                  <a:gd name="connsiteY0" fmla="*/ 0 h 142027"/>
                  <a:gd name="connsiteX1" fmla="*/ 157015 w 196457"/>
                  <a:gd name="connsiteY1" fmla="*/ 12701 h 142027"/>
                  <a:gd name="connsiteX2" fmla="*/ 196457 w 196457"/>
                  <a:gd name="connsiteY2" fmla="*/ 142027 h 142027"/>
                  <a:gd name="connsiteX3" fmla="*/ 0 w 196457"/>
                  <a:gd name="connsiteY3" fmla="*/ 0 h 142027"/>
                  <a:gd name="connsiteX0" fmla="*/ 136918 w 293933"/>
                  <a:gd name="connsiteY0" fmla="*/ 0 h 262677"/>
                  <a:gd name="connsiteX1" fmla="*/ 293933 w 293933"/>
                  <a:gd name="connsiteY1" fmla="*/ 12701 h 262677"/>
                  <a:gd name="connsiteX2" fmla="*/ 0 w 293933"/>
                  <a:gd name="connsiteY2" fmla="*/ 262677 h 262677"/>
                  <a:gd name="connsiteX3" fmla="*/ 136918 w 293933"/>
                  <a:gd name="connsiteY3" fmla="*/ 0 h 262677"/>
                  <a:gd name="connsiteX0" fmla="*/ 136918 w 335208"/>
                  <a:gd name="connsiteY0" fmla="*/ 0 h 262677"/>
                  <a:gd name="connsiteX1" fmla="*/ 335208 w 335208"/>
                  <a:gd name="connsiteY1" fmla="*/ 244476 h 262677"/>
                  <a:gd name="connsiteX2" fmla="*/ 0 w 335208"/>
                  <a:gd name="connsiteY2" fmla="*/ 262677 h 262677"/>
                  <a:gd name="connsiteX3" fmla="*/ 136918 w 335208"/>
                  <a:gd name="connsiteY3" fmla="*/ 0 h 26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08" h="262677">
                    <a:moveTo>
                      <a:pt x="136918" y="0"/>
                    </a:moveTo>
                    <a:lnTo>
                      <a:pt x="335208" y="244476"/>
                    </a:lnTo>
                    <a:lnTo>
                      <a:pt x="0" y="262677"/>
                    </a:lnTo>
                    <a:lnTo>
                      <a:pt x="136918" y="0"/>
                    </a:lnTo>
                    <a:close/>
                  </a:path>
                </a:pathLst>
              </a:custGeom>
              <a:solidFill>
                <a:srgbClr val="79DCFF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102860" y="1391285"/>
                <a:ext cx="857250" cy="990600"/>
              </a:xfrm>
              <a:custGeom>
                <a:avLst/>
                <a:gdLst>
                  <a:gd name="connsiteX0" fmla="*/ 0 w 971550"/>
                  <a:gd name="connsiteY0" fmla="*/ 0 h 552450"/>
                  <a:gd name="connsiteX1" fmla="*/ 971550 w 971550"/>
                  <a:gd name="connsiteY1" fmla="*/ 0 h 552450"/>
                  <a:gd name="connsiteX2" fmla="*/ 971550 w 971550"/>
                  <a:gd name="connsiteY2" fmla="*/ 552450 h 552450"/>
                  <a:gd name="connsiteX3" fmla="*/ 0 w 971550"/>
                  <a:gd name="connsiteY3" fmla="*/ 552450 h 552450"/>
                  <a:gd name="connsiteX4" fmla="*/ 0 w 971550"/>
                  <a:gd name="connsiteY4" fmla="*/ 0 h 552450"/>
                  <a:gd name="connsiteX0" fmla="*/ 12700 w 971550"/>
                  <a:gd name="connsiteY0" fmla="*/ 0 h 650875"/>
                  <a:gd name="connsiteX1" fmla="*/ 971550 w 971550"/>
                  <a:gd name="connsiteY1" fmla="*/ 98425 h 650875"/>
                  <a:gd name="connsiteX2" fmla="*/ 971550 w 971550"/>
                  <a:gd name="connsiteY2" fmla="*/ 650875 h 650875"/>
                  <a:gd name="connsiteX3" fmla="*/ 0 w 971550"/>
                  <a:gd name="connsiteY3" fmla="*/ 650875 h 650875"/>
                  <a:gd name="connsiteX4" fmla="*/ 12700 w 971550"/>
                  <a:gd name="connsiteY4" fmla="*/ 0 h 650875"/>
                  <a:gd name="connsiteX0" fmla="*/ 12700 w 971550"/>
                  <a:gd name="connsiteY0" fmla="*/ 76200 h 727075"/>
                  <a:gd name="connsiteX1" fmla="*/ 819150 w 971550"/>
                  <a:gd name="connsiteY1" fmla="*/ 0 h 727075"/>
                  <a:gd name="connsiteX2" fmla="*/ 971550 w 971550"/>
                  <a:gd name="connsiteY2" fmla="*/ 727075 h 727075"/>
                  <a:gd name="connsiteX3" fmla="*/ 0 w 971550"/>
                  <a:gd name="connsiteY3" fmla="*/ 727075 h 727075"/>
                  <a:gd name="connsiteX4" fmla="*/ 12700 w 971550"/>
                  <a:gd name="connsiteY4" fmla="*/ 76200 h 727075"/>
                  <a:gd name="connsiteX0" fmla="*/ 0 w 958850"/>
                  <a:gd name="connsiteY0" fmla="*/ 76200 h 990600"/>
                  <a:gd name="connsiteX1" fmla="*/ 806450 w 958850"/>
                  <a:gd name="connsiteY1" fmla="*/ 0 h 990600"/>
                  <a:gd name="connsiteX2" fmla="*/ 958850 w 958850"/>
                  <a:gd name="connsiteY2" fmla="*/ 727075 h 990600"/>
                  <a:gd name="connsiteX3" fmla="*/ 98425 w 958850"/>
                  <a:gd name="connsiteY3" fmla="*/ 990600 h 990600"/>
                  <a:gd name="connsiteX4" fmla="*/ 0 w 958850"/>
                  <a:gd name="connsiteY4" fmla="*/ 76200 h 990600"/>
                  <a:gd name="connsiteX0" fmla="*/ 0 w 857250"/>
                  <a:gd name="connsiteY0" fmla="*/ 76200 h 990600"/>
                  <a:gd name="connsiteX1" fmla="*/ 806450 w 857250"/>
                  <a:gd name="connsiteY1" fmla="*/ 0 h 990600"/>
                  <a:gd name="connsiteX2" fmla="*/ 857250 w 857250"/>
                  <a:gd name="connsiteY2" fmla="*/ 396875 h 990600"/>
                  <a:gd name="connsiteX3" fmla="*/ 98425 w 857250"/>
                  <a:gd name="connsiteY3" fmla="*/ 990600 h 990600"/>
                  <a:gd name="connsiteX4" fmla="*/ 0 w 857250"/>
                  <a:gd name="connsiteY4" fmla="*/ 76200 h 990600"/>
                  <a:gd name="connsiteX0" fmla="*/ 0 w 857250"/>
                  <a:gd name="connsiteY0" fmla="*/ 76200 h 990600"/>
                  <a:gd name="connsiteX1" fmla="*/ 806450 w 857250"/>
                  <a:gd name="connsiteY1" fmla="*/ 0 h 990600"/>
                  <a:gd name="connsiteX2" fmla="*/ 857250 w 857250"/>
                  <a:gd name="connsiteY2" fmla="*/ 396875 h 990600"/>
                  <a:gd name="connsiteX3" fmla="*/ 501015 w 857250"/>
                  <a:gd name="connsiteY3" fmla="*/ 666115 h 990600"/>
                  <a:gd name="connsiteX4" fmla="*/ 98425 w 857250"/>
                  <a:gd name="connsiteY4" fmla="*/ 990600 h 990600"/>
                  <a:gd name="connsiteX5" fmla="*/ 0 w 857250"/>
                  <a:gd name="connsiteY5" fmla="*/ 76200 h 990600"/>
                  <a:gd name="connsiteX0" fmla="*/ 0 w 857250"/>
                  <a:gd name="connsiteY0" fmla="*/ 76200 h 990600"/>
                  <a:gd name="connsiteX1" fmla="*/ 806450 w 857250"/>
                  <a:gd name="connsiteY1" fmla="*/ 0 h 990600"/>
                  <a:gd name="connsiteX2" fmla="*/ 857250 w 857250"/>
                  <a:gd name="connsiteY2" fmla="*/ 396875 h 990600"/>
                  <a:gd name="connsiteX3" fmla="*/ 367665 w 857250"/>
                  <a:gd name="connsiteY3" fmla="*/ 974090 h 990600"/>
                  <a:gd name="connsiteX4" fmla="*/ 98425 w 857250"/>
                  <a:gd name="connsiteY4" fmla="*/ 990600 h 990600"/>
                  <a:gd name="connsiteX5" fmla="*/ 0 w 857250"/>
                  <a:gd name="connsiteY5" fmla="*/ 76200 h 99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57250" h="990600">
                    <a:moveTo>
                      <a:pt x="0" y="76200"/>
                    </a:moveTo>
                    <a:lnTo>
                      <a:pt x="806450" y="0"/>
                    </a:lnTo>
                    <a:lnTo>
                      <a:pt x="857250" y="396875"/>
                    </a:lnTo>
                    <a:lnTo>
                      <a:pt x="367665" y="974090"/>
                    </a:lnTo>
                    <a:lnTo>
                      <a:pt x="98425" y="9906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79DC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1016056" y="1895843"/>
              <a:ext cx="5245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Cambria Math" panose="02040503050406030204" pitchFamily="18" charset="0"/>
                </a:rPr>
                <a:t>Sol.</a:t>
              </a:r>
              <a:endParaRPr lang="en-US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53" b="99746" l="6346" r="505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76" t="3198" r="46987" b="3530"/>
          <a:stretch/>
        </p:blipFill>
        <p:spPr>
          <a:xfrm>
            <a:off x="1118885" y="2435340"/>
            <a:ext cx="796008" cy="1280362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1658826" y="2198400"/>
            <a:ext cx="2737941" cy="1545644"/>
            <a:chOff x="1707672" y="2087160"/>
            <a:chExt cx="2737941" cy="1545644"/>
          </a:xfrm>
        </p:grpSpPr>
        <p:grpSp>
          <p:nvGrpSpPr>
            <p:cNvPr id="55" name="Group 54"/>
            <p:cNvGrpSpPr/>
            <p:nvPr/>
          </p:nvGrpSpPr>
          <p:grpSpPr>
            <a:xfrm>
              <a:off x="1707672" y="2901946"/>
              <a:ext cx="2338337" cy="730858"/>
              <a:chOff x="6716395" y="5525932"/>
              <a:chExt cx="1879839" cy="963493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6716395" y="5525932"/>
                <a:ext cx="1873879" cy="963493"/>
              </a:xfrm>
              <a:prstGeom prst="roundRect">
                <a:avLst>
                  <a:gd name="adj" fmla="val 0"/>
                </a:avLst>
              </a:prstGeom>
              <a:ln w="38100">
                <a:solidFill>
                  <a:srgbClr val="FFCC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39147" y="5622228"/>
                <a:ext cx="1857087" cy="770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One number is not there to make the group of 3</a:t>
                </a:r>
                <a:endParaRPr lang="en-US" sz="1600" b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flipH="1">
              <a:off x="3809996" y="2087160"/>
              <a:ext cx="635617" cy="1017992"/>
              <a:chOff x="5036722" y="2363755"/>
              <a:chExt cx="559821" cy="702721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368817" y="2858293"/>
                <a:ext cx="227726" cy="208183"/>
              </a:xfrm>
              <a:prstGeom prst="ellipse">
                <a:avLst/>
              </a:prstGeom>
              <a:ln w="38100">
                <a:solidFill>
                  <a:srgbClr val="FFCC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186438" y="2596094"/>
                <a:ext cx="188204" cy="172052"/>
              </a:xfrm>
              <a:prstGeom prst="ellipse">
                <a:avLst/>
              </a:prstGeom>
              <a:ln w="38100">
                <a:solidFill>
                  <a:srgbClr val="FFCC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036722" y="2363755"/>
                <a:ext cx="155541" cy="142192"/>
              </a:xfrm>
              <a:prstGeom prst="ellipse">
                <a:avLst/>
              </a:prstGeom>
              <a:ln w="38100">
                <a:solidFill>
                  <a:srgbClr val="FFCC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63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  <p:bldP spid="9" grpId="0"/>
      <p:bldP spid="30" grpId="0"/>
      <p:bldP spid="31" grpId="0"/>
      <p:bldP spid="32" grpId="0"/>
      <p:bldP spid="33" grpId="0"/>
      <p:bldP spid="34" grpId="0"/>
      <p:bldP spid="36" grpId="0"/>
      <p:bldP spid="38" grpId="0"/>
      <p:bldP spid="39" grpId="0"/>
      <p:bldP spid="41" grpId="0"/>
      <p:bldP spid="42" grpId="0"/>
      <p:bldP spid="44" grpId="0"/>
      <p:bldP spid="45" grpId="0" animBg="1"/>
      <p:bldP spid="45" grpId="1" animBg="1"/>
      <p:bldP spid="45" grpId="2" animBg="1"/>
      <p:bldP spid="10" grpId="0"/>
      <p:bldP spid="47" grpId="0" animBg="1"/>
      <p:bldP spid="47" grpId="1" animBg="1"/>
      <p:bldP spid="47" grpId="2" animBg="1"/>
      <p:bldP spid="11" grpId="0"/>
      <p:bldP spid="53" grpId="0"/>
      <p:bldP spid="53" grpId="1"/>
      <p:bldP spid="53" grpId="2"/>
      <p:bldP spid="6" grpId="0" animBg="1"/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78181" y="1352550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500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00009" y="13525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0"/>
          <a:stretch/>
        </p:blipFill>
        <p:spPr>
          <a:xfrm>
            <a:off x="4314699" y="285751"/>
            <a:ext cx="1887517" cy="227658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15708" y="535343"/>
            <a:ext cx="990606" cy="1737360"/>
            <a:chOff x="5888126" y="1829596"/>
            <a:chExt cx="1600199" cy="1737360"/>
          </a:xfrm>
        </p:grpSpPr>
        <p:cxnSp>
          <p:nvCxnSpPr>
            <p:cNvPr id="28" name="Straight Connector 27"/>
            <p:cNvCxnSpPr/>
            <p:nvPr/>
          </p:nvCxnSpPr>
          <p:spPr>
            <a:xfrm rot="5400000" flipH="1" flipV="1">
              <a:off x="5762135" y="2697634"/>
              <a:ext cx="173736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5190176" y="503493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90176" y="765435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90176" y="1044036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59928" y="503493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59928" y="765435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715714" y="1074125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59928" y="1044036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715714" y="1341693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190176" y="1357410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59928" y="1357410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715714" y="1655067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190176" y="1663562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59928" y="1663562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715714" y="1961219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190176" y="1974241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 rot="16200000">
            <a:off x="2431323" y="1025299"/>
            <a:ext cx="352673" cy="10324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66959" y="1352550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× 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 rot="16200000">
            <a:off x="3461413" y="1210325"/>
            <a:ext cx="264968" cy="6265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70111" y="1353966"/>
            <a:ext cx="986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84698" y="1353966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Cambria Math" panose="02040503050406030204" pitchFamily="18" charset="0"/>
              </a:rPr>
              <a:t>?</a:t>
            </a:r>
            <a:endParaRPr lang="en-US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137213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Flowchart: Stored Data 17"/>
          <p:cNvSpPr/>
          <p:nvPr/>
        </p:nvSpPr>
        <p:spPr>
          <a:xfrm flipV="1">
            <a:off x="751292" y="342892"/>
            <a:ext cx="3009858" cy="476258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04394" y="328266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3659" y="403940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1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63659" y="376489"/>
            <a:ext cx="26420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Is 500 a perfect cube ?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947060" y="2084434"/>
            <a:ext cx="3029266" cy="924647"/>
            <a:chOff x="958532" y="393653"/>
            <a:chExt cx="3029266" cy="924647"/>
          </a:xfrm>
        </p:grpSpPr>
        <p:grpSp>
          <p:nvGrpSpPr>
            <p:cNvPr id="75" name="Group 74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78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 flipH="1">
                <a:off x="5648800" y="-329066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IN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</a:t>
                </a:r>
              </a:p>
            </p:txBody>
          </p:sp>
        </p:grpSp>
        <p:pic>
          <p:nvPicPr>
            <p:cNvPr id="7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0" name="Group 79"/>
          <p:cNvGrpSpPr/>
          <p:nvPr/>
        </p:nvGrpSpPr>
        <p:grpSpPr>
          <a:xfrm flipH="1">
            <a:off x="1005285" y="2038350"/>
            <a:ext cx="2600444" cy="1178170"/>
            <a:chOff x="5136530" y="2518115"/>
            <a:chExt cx="2600444" cy="117817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723" y="2518115"/>
              <a:ext cx="2243251" cy="1178170"/>
            </a:xfrm>
            <a:prstGeom prst="rect">
              <a:avLst/>
            </a:prstGeom>
          </p:spPr>
        </p:pic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136530" y="2519421"/>
              <a:ext cx="703114" cy="1154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3" name="Rectangle 82"/>
            <p:cNvSpPr/>
            <p:nvPr/>
          </p:nvSpPr>
          <p:spPr>
            <a:xfrm>
              <a:off x="5394895" y="2713465"/>
              <a:ext cx="220980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One number is not there to make the group of </a:t>
              </a:r>
              <a:r>
                <a:rPr lang="en-IN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3</a:t>
              </a:r>
              <a:endParaRPr lang="en-IN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 flipH="1">
            <a:off x="955999" y="2049896"/>
            <a:ext cx="2600444" cy="1178170"/>
            <a:chOff x="5136530" y="2518115"/>
            <a:chExt cx="2600444" cy="117817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723" y="2518115"/>
              <a:ext cx="2243251" cy="1178170"/>
            </a:xfrm>
            <a:prstGeom prst="rect">
              <a:avLst/>
            </a:prstGeom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136530" y="2519421"/>
              <a:ext cx="703114" cy="1154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Rectangle 86"/>
            <p:cNvSpPr/>
            <p:nvPr/>
          </p:nvSpPr>
          <p:spPr>
            <a:xfrm>
              <a:off x="5394895" y="2713465"/>
              <a:ext cx="220980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Now let’s make </a:t>
              </a:r>
              <a:endParaRPr lang="en-IN" sz="1400" b="1" dirty="0" smtClean="0">
                <a:solidFill>
                  <a:prstClr val="black"/>
                </a:solidFill>
                <a:latin typeface="Bookman Old Style" pitchFamily="18" charset="0"/>
              </a:endParaRPr>
            </a:p>
            <a:p>
              <a:r>
                <a:rPr lang="en-IN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group </a:t>
              </a:r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of </a:t>
              </a:r>
              <a:r>
                <a:rPr lang="en-IN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three</a:t>
              </a:r>
            </a:p>
            <a:p>
              <a:r>
                <a:rPr lang="en-IN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same </a:t>
              </a:r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factor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524000" y="1814545"/>
            <a:ext cx="2062150" cy="1366805"/>
            <a:chOff x="1991289" y="1884954"/>
            <a:chExt cx="2648355" cy="1755347"/>
          </a:xfrm>
        </p:grpSpPr>
        <p:pic>
          <p:nvPicPr>
            <p:cNvPr id="89" name="Picture 3" descr="D:\Roshan\Roshan\VIII STD STB\clipart\depositphotos_113354700-stock-illustration-kids-holding-blank-sheet-of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5868" b="100000" l="98" r="57967">
                          <a14:foregroundMark x1="27957" y1="69835" x2="55621" y2="69421"/>
                          <a14:foregroundMark x1="57087" y1="70523" x2="57087" y2="95868"/>
                          <a14:foregroundMark x1="56989" y1="96143" x2="19746" y2="96281"/>
                          <a14:foregroundMark x1="20235" y1="76446" x2="54057" y2="72865"/>
                          <a14:foregroundMark x1="9482" y1="70248" x2="8407" y2="76309"/>
                          <a14:foregroundMark x1="9361" y1="66615" x2="7048" y2="74845"/>
                          <a14:backgroundMark x1="24633" y1="50138" x2="27957" y2="54545"/>
                          <a14:backgroundMark x1="24927" y1="98623" x2="58162" y2="99036"/>
                          <a14:backgroundMark x1="55718" y1="96970" x2="19355" y2="96694"/>
                          <a14:backgroundMark x1="20925" y1="49379" x2="24559" y2="56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20" r="41989"/>
            <a:stretch/>
          </p:blipFill>
          <p:spPr bwMode="auto">
            <a:xfrm>
              <a:off x="1991289" y="1884954"/>
              <a:ext cx="2648355" cy="1755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89"/>
            <p:cNvSpPr/>
            <p:nvPr/>
          </p:nvSpPr>
          <p:spPr>
            <a:xfrm>
              <a:off x="2863834" y="2723074"/>
              <a:ext cx="1712051" cy="830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Hence 500 is </a:t>
              </a:r>
              <a:endParaRPr lang="en-IN" sz="1200" b="1" kern="0" dirty="0" smtClean="0">
                <a:solidFill>
                  <a:srgbClr val="C00000"/>
                </a:solidFill>
                <a:latin typeface="Bookman Old Style" pitchFamily="18" charset="0"/>
              </a:endParaRPr>
            </a:p>
            <a:p>
              <a:pPr algn="ctr">
                <a:defRPr/>
              </a:pPr>
              <a:r>
                <a:rPr lang="en-IN" sz="1200" b="1" kern="0" dirty="0" smtClean="0">
                  <a:solidFill>
                    <a:srgbClr val="C00000"/>
                  </a:solidFill>
                  <a:latin typeface="Bookman Old Style" pitchFamily="18" charset="0"/>
                </a:rPr>
                <a:t>not </a:t>
              </a:r>
              <a:r>
                <a:rPr lang="en-IN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a perfect cube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047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9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0" grpId="0"/>
      <p:bldP spid="31" grpId="0"/>
      <p:bldP spid="32" grpId="0"/>
      <p:bldP spid="33" grpId="0"/>
      <p:bldP spid="34" grpId="0"/>
      <p:bldP spid="36" grpId="0"/>
      <p:bldP spid="38" grpId="0"/>
      <p:bldP spid="39" grpId="0"/>
      <p:bldP spid="41" grpId="0"/>
      <p:bldP spid="42" grpId="0"/>
      <p:bldP spid="44" grpId="0"/>
      <p:bldP spid="45" grpId="0" animBg="1"/>
      <p:bldP spid="45" grpId="1" animBg="1"/>
      <p:bldP spid="45" grpId="2" animBg="1"/>
      <p:bldP spid="10" grpId="0"/>
      <p:bldP spid="47" grpId="0" animBg="1"/>
      <p:bldP spid="47" grpId="1" animBg="1"/>
      <p:bldP spid="47" grpId="2" animBg="1"/>
      <p:bldP spid="11" grpId="0"/>
      <p:bldP spid="53" grpId="0"/>
      <p:bldP spid="53" grpId="1"/>
      <p:bldP spid="53" grpId="2"/>
      <p:bldP spid="7" grpId="0"/>
      <p:bldP spid="70" grpId="0" animBg="1"/>
      <p:bldP spid="7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65"/>
          <a:stretch/>
        </p:blipFill>
        <p:spPr>
          <a:xfrm>
            <a:off x="6713721" y="769027"/>
            <a:ext cx="1973056" cy="2315817"/>
          </a:xfrm>
          <a:prstGeom prst="rect">
            <a:avLst/>
          </a:prstGeom>
        </p:spPr>
      </p:pic>
      <p:sp>
        <p:nvSpPr>
          <p:cNvPr id="4" name="Flowchart: Stored Data 17"/>
          <p:cNvSpPr/>
          <p:nvPr/>
        </p:nvSpPr>
        <p:spPr>
          <a:xfrm flipV="1">
            <a:off x="751292" y="329525"/>
            <a:ext cx="5878108" cy="687559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04394" y="314899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3659" y="390573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1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8732" y="116639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74117" y="1166396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216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95945" y="11663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112421" y="941414"/>
            <a:ext cx="990606" cy="1981234"/>
            <a:chOff x="5888126" y="1863184"/>
            <a:chExt cx="1600199" cy="1981234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5640198" y="2853217"/>
              <a:ext cx="1981234" cy="116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7596937" y="875976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216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596937" y="1137918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108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596937" y="1416519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56641" y="875976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56641" y="1137918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7112427" y="1446608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156641" y="1416519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7112427" y="1714176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596937" y="1729893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56641" y="172989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7112427" y="202755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596937" y="2036045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156641" y="2036045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7112427" y="233370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596937" y="2346724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29027" y="1166396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82981" y="1166396"/>
            <a:ext cx="1386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3 × 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156641" y="2346724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7112427" y="264795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596937" y="2644042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39924" y="2473020"/>
            <a:ext cx="1470599" cy="596285"/>
            <a:chOff x="3568052" y="1430626"/>
            <a:chExt cx="1378879" cy="589909"/>
          </a:xfrm>
        </p:grpSpPr>
        <p:sp>
          <p:nvSpPr>
            <p:cNvPr id="17" name="Rounded Rectangle 16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8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216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7184" y="2302558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/>
          <p:cNvSpPr/>
          <p:nvPr/>
        </p:nvSpPr>
        <p:spPr>
          <a:xfrm>
            <a:off x="963659" y="363122"/>
            <a:ext cx="5549917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Which of the following are not the perfect cubes 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600" b="1" dirty="0" err="1">
                <a:solidFill>
                  <a:prstClr val="black"/>
                </a:solidFill>
                <a:latin typeface="Bookman Old Style" pitchFamily="18" charset="0"/>
              </a:rPr>
              <a:t>i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)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216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endParaRPr lang="en-US" sz="16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755645" y="2368444"/>
            <a:ext cx="3029266" cy="924647"/>
            <a:chOff x="958532" y="393653"/>
            <a:chExt cx="3029266" cy="924647"/>
          </a:xfrm>
        </p:grpSpPr>
        <p:grpSp>
          <p:nvGrpSpPr>
            <p:cNvPr id="77" name="Group 76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80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7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ounded Rectangle 14"/>
          <p:cNvSpPr/>
          <p:nvPr/>
        </p:nvSpPr>
        <p:spPr>
          <a:xfrm>
            <a:off x="7130067" y="921870"/>
            <a:ext cx="378514" cy="78275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136849" y="1749264"/>
            <a:ext cx="378514" cy="89598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1925829" y="1488016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176206" y="1479549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996990" y="2164298"/>
            <a:ext cx="2062149" cy="1366805"/>
            <a:chOff x="1991289" y="1884954"/>
            <a:chExt cx="2648355" cy="1755347"/>
          </a:xfrm>
        </p:grpSpPr>
        <p:pic>
          <p:nvPicPr>
            <p:cNvPr id="56" name="Picture 3" descr="D:\Roshan\Roshan\VIII STD STB\clipart\depositphotos_113354700-stock-illustration-kids-holding-blank-sheet-of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868" b="100000" l="98" r="57967">
                          <a14:foregroundMark x1="27957" y1="69835" x2="55621" y2="69421"/>
                          <a14:foregroundMark x1="57087" y1="70523" x2="57087" y2="95868"/>
                          <a14:foregroundMark x1="56989" y1="96143" x2="19746" y2="96281"/>
                          <a14:foregroundMark x1="20235" y1="76446" x2="54057" y2="72865"/>
                          <a14:foregroundMark x1="9482" y1="70248" x2="8407" y2="76309"/>
                          <a14:foregroundMark x1="9361" y1="66615" x2="7048" y2="74845"/>
                          <a14:backgroundMark x1="24633" y1="50138" x2="27957" y2="54545"/>
                          <a14:backgroundMark x1="24927" y1="98623" x2="58162" y2="99036"/>
                          <a14:backgroundMark x1="55718" y1="96970" x2="19355" y2="96694"/>
                          <a14:backgroundMark x1="20925" y1="49379" x2="24559" y2="56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20" r="41989"/>
            <a:stretch/>
          </p:blipFill>
          <p:spPr bwMode="auto">
            <a:xfrm>
              <a:off x="1991289" y="1884954"/>
              <a:ext cx="2648355" cy="1755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2877865" y="2768826"/>
              <a:ext cx="1734188" cy="59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Hence 216 is a perfect cube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 flipH="1">
            <a:off x="809979" y="2250825"/>
            <a:ext cx="2379850" cy="1049543"/>
            <a:chOff x="5271229" y="2571898"/>
            <a:chExt cx="2379850" cy="104954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Rectangle 62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group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r>
                <a:rPr lang="en-US" sz="1400" b="1" kern="0" dirty="0" smtClean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same </a:t>
              </a:r>
              <a:r>
                <a:rPr lang="en-US" sz="1400" b="1" kern="0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</a:t>
              </a:r>
              <a:endParaRPr lang="en-US" sz="1600" b="1" kern="0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7" grpId="0"/>
      <p:bldP spid="25" grpId="0"/>
      <p:bldP spid="26" grpId="0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7" grpId="0"/>
      <p:bldP spid="47" grpId="1"/>
      <p:bldP spid="48" grpId="0"/>
      <p:bldP spid="48" grpId="1"/>
      <p:bldP spid="50" grpId="0"/>
      <p:bldP spid="50" grpId="1"/>
      <p:bldP spid="51" grpId="0"/>
      <p:bldP spid="51" grpId="1"/>
      <p:bldP spid="53" grpId="0"/>
      <p:bldP spid="53" grpId="1"/>
      <p:bldP spid="55" grpId="0"/>
      <p:bldP spid="57" grpId="0"/>
      <p:bldP spid="74" grpId="0"/>
      <p:bldP spid="74" grpId="1"/>
      <p:bldP spid="76" grpId="0"/>
      <p:bldP spid="76" grpId="1"/>
      <p:bldP spid="15" grpId="0" animBg="1"/>
      <p:bldP spid="15" grpId="1" animBg="1"/>
      <p:bldP spid="82" grpId="0" animBg="1"/>
      <p:bldP spid="8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518460" y="1125841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83835" y="1125841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128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514256" y="11258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8"/>
          <a:stretch/>
        </p:blipFill>
        <p:spPr>
          <a:xfrm>
            <a:off x="6796775" y="743184"/>
            <a:ext cx="1906546" cy="2723497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7201102" y="975798"/>
            <a:ext cx="990606" cy="2286000"/>
            <a:chOff x="5888126" y="1829596"/>
            <a:chExt cx="1600199" cy="2286000"/>
          </a:xfrm>
        </p:grpSpPr>
        <p:cxnSp>
          <p:nvCxnSpPr>
            <p:cNvPr id="95" name="Straight Connector 94"/>
            <p:cNvCxnSpPr/>
            <p:nvPr/>
          </p:nvCxnSpPr>
          <p:spPr>
            <a:xfrm rot="5400000" flipH="1" flipV="1">
              <a:off x="5487815" y="2971954"/>
              <a:ext cx="228600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Rectangle 96"/>
          <p:cNvSpPr/>
          <p:nvPr/>
        </p:nvSpPr>
        <p:spPr>
          <a:xfrm>
            <a:off x="7675570" y="931248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675570" y="1193190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675570" y="1471791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245322" y="943948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245322" y="1205890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7201108" y="151458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7245322" y="1484491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7201108" y="1782148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7675570" y="1785165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245322" y="1797865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7201108" y="209552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7675570" y="2091317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245322" y="2104017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201108" y="2401674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7675570" y="2381900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742872" y="1125841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690661" y="1125841"/>
            <a:ext cx="1527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419600" y="1123950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>
            <a:off x="7201108" y="268581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7245322" y="2394600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675570" y="2674698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245322" y="2687398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7201108" y="297758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7675570" y="2966275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4672668" y="1123950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45" name="Flowchart: Stored Data 17"/>
          <p:cNvSpPr/>
          <p:nvPr/>
        </p:nvSpPr>
        <p:spPr>
          <a:xfrm flipV="1">
            <a:off x="751292" y="329525"/>
            <a:ext cx="5878108" cy="687559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504394" y="314899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93659" y="390573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1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963659" y="363122"/>
            <a:ext cx="5549917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Which of the following are not the perfect cubes 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(ii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)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128</a:t>
            </a:r>
            <a:endParaRPr lang="en-US" sz="16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855562" y="2782178"/>
            <a:ext cx="1470599" cy="596285"/>
            <a:chOff x="3568052" y="1430626"/>
            <a:chExt cx="1378879" cy="589909"/>
          </a:xfrm>
        </p:grpSpPr>
        <p:sp>
          <p:nvSpPr>
            <p:cNvPr id="150" name="Rounded Rectangle 149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51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128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52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2822" y="2611716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" name="Group 152"/>
          <p:cNvGrpSpPr/>
          <p:nvPr/>
        </p:nvGrpSpPr>
        <p:grpSpPr>
          <a:xfrm>
            <a:off x="661080" y="2606878"/>
            <a:ext cx="3029266" cy="924647"/>
            <a:chOff x="958532" y="393653"/>
            <a:chExt cx="3029266" cy="924647"/>
          </a:xfrm>
        </p:grpSpPr>
        <p:grpSp>
          <p:nvGrpSpPr>
            <p:cNvPr id="154" name="Group 153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57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5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9" name="Group 158"/>
          <p:cNvGrpSpPr/>
          <p:nvPr/>
        </p:nvGrpSpPr>
        <p:grpSpPr>
          <a:xfrm flipH="1">
            <a:off x="923979" y="2814350"/>
            <a:ext cx="2729749" cy="1178170"/>
            <a:chOff x="5136530" y="2518115"/>
            <a:chExt cx="2729749" cy="1178170"/>
          </a:xfrm>
        </p:grpSpPr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3723" y="2518115"/>
              <a:ext cx="2243251" cy="1178170"/>
            </a:xfrm>
            <a:prstGeom prst="rect">
              <a:avLst/>
            </a:prstGeom>
          </p:spPr>
        </p:pic>
        <p:pic>
          <p:nvPicPr>
            <p:cNvPr id="161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136530" y="2519421"/>
              <a:ext cx="703114" cy="1154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2" name="Rectangle 161"/>
            <p:cNvSpPr/>
            <p:nvPr/>
          </p:nvSpPr>
          <p:spPr>
            <a:xfrm>
              <a:off x="5478327" y="2713465"/>
              <a:ext cx="238795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Two numbers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are</a:t>
              </a:r>
            </a:p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not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there to make</a:t>
              </a:r>
            </a:p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the </a:t>
              </a:r>
              <a:r>
                <a:rPr lang="en-US" sz="1400" b="1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</a:rPr>
                <a:t>group of 3</a:t>
              </a:r>
            </a:p>
          </p:txBody>
        </p:sp>
      </p:grpSp>
      <p:cxnSp>
        <p:nvCxnSpPr>
          <p:cNvPr id="163" name="Straight Connector 162"/>
          <p:cNvCxnSpPr/>
          <p:nvPr/>
        </p:nvCxnSpPr>
        <p:spPr>
          <a:xfrm>
            <a:off x="1835623" y="1437776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3045582" y="1449405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217928" y="1432931"/>
            <a:ext cx="201672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72260" y="1125841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241052" y="954418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7241052" y="1853605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7241052" y="2695648"/>
            <a:ext cx="344104" cy="29001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996990" y="2164298"/>
            <a:ext cx="2062149" cy="1366805"/>
            <a:chOff x="1991289" y="1884954"/>
            <a:chExt cx="2648355" cy="1755347"/>
          </a:xfrm>
        </p:grpSpPr>
        <p:pic>
          <p:nvPicPr>
            <p:cNvPr id="68" name="Picture 3" descr="D:\Roshan\Roshan\VIII STD STB\clipart\depositphotos_113354700-stock-illustration-kids-holding-blank-sheet-of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5868" b="100000" l="98" r="57967">
                          <a14:foregroundMark x1="27957" y1="69835" x2="55621" y2="69421"/>
                          <a14:foregroundMark x1="57087" y1="70523" x2="57087" y2="95868"/>
                          <a14:foregroundMark x1="56989" y1="96143" x2="19746" y2="96281"/>
                          <a14:foregroundMark x1="20235" y1="76446" x2="54057" y2="72865"/>
                          <a14:foregroundMark x1="9482" y1="70248" x2="8407" y2="76309"/>
                          <a14:foregroundMark x1="9361" y1="66615" x2="7048" y2="74845"/>
                          <a14:backgroundMark x1="24633" y1="50138" x2="27957" y2="54545"/>
                          <a14:backgroundMark x1="24927" y1="98623" x2="58162" y2="99036"/>
                          <a14:backgroundMark x1="55718" y1="96970" x2="19355" y2="96694"/>
                          <a14:backgroundMark x1="20925" y1="49379" x2="24559" y2="56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20" r="41989"/>
            <a:stretch/>
          </p:blipFill>
          <p:spPr bwMode="auto">
            <a:xfrm>
              <a:off x="1991289" y="1884954"/>
              <a:ext cx="2648355" cy="1755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/>
            <p:cNvSpPr/>
            <p:nvPr/>
          </p:nvSpPr>
          <p:spPr>
            <a:xfrm>
              <a:off x="2826248" y="2704304"/>
              <a:ext cx="1734188" cy="830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Hence </a:t>
              </a:r>
              <a:r>
                <a:rPr lang="en-US" sz="1200" b="1" kern="0" dirty="0" smtClean="0">
                  <a:solidFill>
                    <a:srgbClr val="C00000"/>
                  </a:solidFill>
                  <a:latin typeface="Bookman Old Style" pitchFamily="18" charset="0"/>
                </a:rPr>
                <a:t>128 is not </a:t>
              </a:r>
              <a:r>
                <a:rPr lang="en-US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a perfect cube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 flipH="1">
            <a:off x="809979" y="2250825"/>
            <a:ext cx="2379850" cy="1049543"/>
            <a:chOff x="5271229" y="2571898"/>
            <a:chExt cx="2379850" cy="1049543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0" name="Rectangle 69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group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r>
                <a:rPr lang="en-US" sz="1400" b="1" kern="0" dirty="0" smtClean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same </a:t>
              </a:r>
              <a:r>
                <a:rPr lang="en-US" sz="1400" b="1" kern="0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</a:t>
              </a:r>
              <a:endParaRPr lang="en-US" sz="1600" b="1" kern="0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46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0"/>
                            </p:stCondLst>
                            <p:childTnLst>
                              <p:par>
                                <p:cTn id="2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7" dur="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9" dur="4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3" grpId="0"/>
      <p:bldP spid="103" grpId="1"/>
      <p:bldP spid="105" grpId="0"/>
      <p:bldP spid="105" grpId="1"/>
      <p:bldP spid="106" grpId="0"/>
      <p:bldP spid="106" grpId="1"/>
      <p:bldP spid="108" grpId="0"/>
      <p:bldP spid="108" grpId="1"/>
      <p:bldP spid="109" grpId="0"/>
      <p:bldP spid="109" grpId="1"/>
      <p:bldP spid="111" grpId="0"/>
      <p:bldP spid="111" grpId="1"/>
      <p:bldP spid="113" grpId="0"/>
      <p:bldP spid="115" grpId="0"/>
      <p:bldP spid="121" grpId="0"/>
      <p:bldP spid="121" grpId="1"/>
      <p:bldP spid="121" grpId="2"/>
      <p:bldP spid="135" grpId="0"/>
      <p:bldP spid="135" grpId="1"/>
      <p:bldP spid="136" grpId="0"/>
      <p:bldP spid="136" grpId="1"/>
      <p:bldP spid="137" grpId="0"/>
      <p:bldP spid="137" grpId="1"/>
      <p:bldP spid="139" grpId="0"/>
      <p:bldP spid="139" grpId="1"/>
      <p:bldP spid="140" grpId="0"/>
      <p:bldP spid="140" grpId="1"/>
      <p:bldP spid="140" grpId="2"/>
      <p:bldP spid="3" grpId="0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6639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04864" y="1166396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1000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27511" y="11663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7"/>
          <a:stretch/>
        </p:blipFill>
        <p:spPr>
          <a:xfrm>
            <a:off x="6934200" y="673304"/>
            <a:ext cx="1827724" cy="24919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7271291" y="971737"/>
            <a:ext cx="990606" cy="1981234"/>
            <a:chOff x="5888126" y="1859717"/>
            <a:chExt cx="1600199" cy="1981234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5640198" y="2849692"/>
              <a:ext cx="1981234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7735033" y="909766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1000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735033" y="1171708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35033" y="1450309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15511" y="909766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315511" y="1171708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7271297" y="1480398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315511" y="1450309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7271297" y="1747966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735033" y="1763683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315511" y="176368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7271297" y="206134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735033" y="2069835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315511" y="2069835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7271297" y="236749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735033" y="2349692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3913" y="1166396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97613" y="1166396"/>
            <a:ext cx="1386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315511" y="2349692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7271297" y="2641819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735033" y="2658294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Flowchart: Stored Data 17"/>
          <p:cNvSpPr/>
          <p:nvPr/>
        </p:nvSpPr>
        <p:spPr>
          <a:xfrm flipV="1">
            <a:off x="751292" y="329525"/>
            <a:ext cx="5878108" cy="687559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04394" y="314899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93659" y="390573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1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63659" y="363122"/>
            <a:ext cx="5549917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Which of the following are not the perfect cubes 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(iii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)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</a:t>
            </a:r>
            <a:endParaRPr lang="en-US" sz="16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46738" y="2296340"/>
            <a:ext cx="3029266" cy="924647"/>
            <a:chOff x="958532" y="393653"/>
            <a:chExt cx="3029266" cy="924647"/>
          </a:xfrm>
        </p:grpSpPr>
        <p:grpSp>
          <p:nvGrpSpPr>
            <p:cNvPr id="67" name="Group 66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70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504394" y="1940687"/>
            <a:ext cx="2062149" cy="1366805"/>
            <a:chOff x="1991289" y="1884954"/>
            <a:chExt cx="2648355" cy="1755347"/>
          </a:xfrm>
        </p:grpSpPr>
        <p:pic>
          <p:nvPicPr>
            <p:cNvPr id="73" name="Picture 3" descr="D:\Roshan\Roshan\VIII STD STB\clipart\depositphotos_113354700-stock-illustration-kids-holding-blank-sheet-of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5868" b="100000" l="98" r="57967">
                          <a14:foregroundMark x1="27957" y1="69835" x2="55621" y2="69421"/>
                          <a14:foregroundMark x1="57087" y1="70523" x2="57087" y2="95868"/>
                          <a14:foregroundMark x1="56989" y1="96143" x2="19746" y2="96281"/>
                          <a14:foregroundMark x1="20235" y1="76446" x2="54057" y2="72865"/>
                          <a14:foregroundMark x1="9482" y1="70248" x2="8407" y2="76309"/>
                          <a14:foregroundMark x1="9361" y1="66615" x2="7048" y2="74845"/>
                          <a14:backgroundMark x1="24633" y1="50138" x2="27957" y2="54545"/>
                          <a14:backgroundMark x1="24927" y1="98623" x2="58162" y2="99036"/>
                          <a14:backgroundMark x1="55718" y1="96970" x2="19355" y2="96694"/>
                          <a14:backgroundMark x1="20925" y1="49379" x2="24559" y2="56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20" r="41989"/>
            <a:stretch/>
          </p:blipFill>
          <p:spPr bwMode="auto">
            <a:xfrm>
              <a:off x="1991289" y="1884954"/>
              <a:ext cx="2648355" cy="1755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/>
            <p:cNvSpPr/>
            <p:nvPr/>
          </p:nvSpPr>
          <p:spPr>
            <a:xfrm>
              <a:off x="2877865" y="2768826"/>
              <a:ext cx="1734188" cy="59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Hence </a:t>
              </a:r>
              <a:r>
                <a:rPr lang="en-US" sz="1200" b="1" kern="0" dirty="0" smtClean="0">
                  <a:solidFill>
                    <a:srgbClr val="C00000"/>
                  </a:solidFill>
                  <a:latin typeface="Bookman Old Style" pitchFamily="18" charset="0"/>
                </a:rPr>
                <a:t>1000 </a:t>
              </a:r>
              <a:r>
                <a:rPr lang="en-US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is a perfect cube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44014" y="2405686"/>
            <a:ext cx="1470599" cy="596285"/>
            <a:chOff x="3568052" y="1430626"/>
            <a:chExt cx="1378879" cy="589909"/>
          </a:xfrm>
        </p:grpSpPr>
        <p:sp>
          <p:nvSpPr>
            <p:cNvPr id="79" name="Rounded Rectangle 78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80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1000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81" name="Picture 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1274" y="2235224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 flipH="1">
            <a:off x="809979" y="2250825"/>
            <a:ext cx="2379850" cy="1049543"/>
            <a:chOff x="5271229" y="2571898"/>
            <a:chExt cx="2379850" cy="1049543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Rectangle 86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group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r>
                <a:rPr lang="en-US" sz="1400" b="1" kern="0" dirty="0" smtClean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same </a:t>
              </a:r>
              <a:r>
                <a:rPr lang="en-US" sz="1400" b="1" kern="0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</a:t>
              </a:r>
              <a:endParaRPr lang="en-US" sz="1600" b="1" kern="0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  <p:sp>
        <p:nvSpPr>
          <p:cNvPr id="88" name="Rounded Rectangle 87"/>
          <p:cNvSpPr/>
          <p:nvPr/>
        </p:nvSpPr>
        <p:spPr>
          <a:xfrm>
            <a:off x="7285813" y="934141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7293062" y="1776088"/>
            <a:ext cx="344104" cy="86102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1948637" y="1499420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158596" y="1511049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11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7" grpId="0"/>
      <p:bldP spid="47" grpId="1"/>
      <p:bldP spid="48" grpId="0"/>
      <p:bldP spid="48" grpId="1"/>
      <p:bldP spid="50" grpId="0"/>
      <p:bldP spid="50" grpId="1"/>
      <p:bldP spid="51" grpId="0"/>
      <p:bldP spid="51" grpId="1"/>
      <p:bldP spid="53" grpId="0"/>
      <p:bldP spid="53" grpId="1"/>
      <p:bldP spid="55" grpId="0"/>
      <p:bldP spid="57" grpId="0"/>
      <p:bldP spid="74" grpId="0"/>
      <p:bldP spid="74" grpId="1"/>
      <p:bldP spid="76" grpId="0"/>
      <p:bldP spid="76" grpId="1"/>
      <p:bldP spid="88" grpId="0" animBg="1"/>
      <p:bldP spid="88" grpId="1" animBg="1"/>
      <p:bldP spid="89" grpId="0" animBg="1"/>
      <p:bldP spid="8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509724" y="114540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51185" y="1145402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508596" y="114540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8"/>
          <a:stretch/>
        </p:blipFill>
        <p:spPr>
          <a:xfrm>
            <a:off x="7014391" y="666750"/>
            <a:ext cx="1724630" cy="1754903"/>
          </a:xfrm>
          <a:prstGeom prst="rect">
            <a:avLst/>
          </a:prstGeom>
        </p:spPr>
      </p:pic>
      <p:grpSp>
        <p:nvGrpSpPr>
          <p:cNvPr id="94" name="Group 93"/>
          <p:cNvGrpSpPr/>
          <p:nvPr/>
        </p:nvGrpSpPr>
        <p:grpSpPr>
          <a:xfrm>
            <a:off x="7364064" y="829946"/>
            <a:ext cx="990606" cy="1463040"/>
            <a:chOff x="5888126" y="1829596"/>
            <a:chExt cx="1600199" cy="1463040"/>
          </a:xfrm>
        </p:grpSpPr>
        <p:cxnSp>
          <p:nvCxnSpPr>
            <p:cNvPr id="95" name="Straight Connector 94"/>
            <p:cNvCxnSpPr/>
            <p:nvPr/>
          </p:nvCxnSpPr>
          <p:spPr>
            <a:xfrm rot="5400000" flipH="1" flipV="1">
              <a:off x="5899295" y="2560474"/>
              <a:ext cx="146304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Rectangle 96"/>
          <p:cNvSpPr/>
          <p:nvPr/>
        </p:nvSpPr>
        <p:spPr>
          <a:xfrm>
            <a:off x="7848580" y="785396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848580" y="1047338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48580" y="1325939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408284" y="798096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408284" y="1060038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7364070" y="1368728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7408284" y="1338639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7364070" y="1636296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7848580" y="1639313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408284" y="165201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7364070" y="194967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7848580" y="1945465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737196" y="1145402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545979" y="1145402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× 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191730" y="118649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444798" y="118649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75" name="Flowchart: Stored Data 17"/>
          <p:cNvSpPr/>
          <p:nvPr/>
        </p:nvSpPr>
        <p:spPr>
          <a:xfrm flipV="1">
            <a:off x="751292" y="329525"/>
            <a:ext cx="5878108" cy="687559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504394" y="314899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93659" y="390573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1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63659" y="363122"/>
            <a:ext cx="5549917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Which of the following are not the perfect cubes 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(iv) 100</a:t>
            </a:r>
            <a:endParaRPr lang="en-US" sz="16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605448" y="1809750"/>
            <a:ext cx="2298701" cy="1480053"/>
            <a:chOff x="1855185" y="1799038"/>
            <a:chExt cx="2952152" cy="1900789"/>
          </a:xfrm>
        </p:grpSpPr>
        <p:pic>
          <p:nvPicPr>
            <p:cNvPr id="132" name="Picture 3" descr="D:\Roshan\Roshan\VIII STD STB\clipart\depositphotos_113354700-stock-illustration-kids-holding-blank-sheet-of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5868" b="100000" l="98" r="57967">
                          <a14:foregroundMark x1="27957" y1="69835" x2="55621" y2="69421"/>
                          <a14:foregroundMark x1="57087" y1="70523" x2="57087" y2="95868"/>
                          <a14:foregroundMark x1="56989" y1="96143" x2="19746" y2="96281"/>
                          <a14:foregroundMark x1="20235" y1="76446" x2="54057" y2="72865"/>
                          <a14:foregroundMark x1="9482" y1="70248" x2="8407" y2="76309"/>
                          <a14:foregroundMark x1="9361" y1="66615" x2="7048" y2="74845"/>
                          <a14:backgroundMark x1="24633" y1="50138" x2="27957" y2="54545"/>
                          <a14:backgroundMark x1="24927" y1="98623" x2="58162" y2="99036"/>
                          <a14:backgroundMark x1="55718" y1="96970" x2="19355" y2="96694"/>
                          <a14:backgroundMark x1="20925" y1="49379" x2="24559" y2="56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20" r="41989"/>
            <a:stretch/>
          </p:blipFill>
          <p:spPr bwMode="auto">
            <a:xfrm>
              <a:off x="1855185" y="1799038"/>
              <a:ext cx="2867788" cy="1900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Rectangle 132"/>
            <p:cNvSpPr/>
            <p:nvPr/>
          </p:nvSpPr>
          <p:spPr>
            <a:xfrm>
              <a:off x="2708971" y="2795216"/>
              <a:ext cx="2098366" cy="59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C00000"/>
                  </a:solidFill>
                  <a:latin typeface="Bookman Old Style" panose="02050604050505020204" pitchFamily="18" charset="0"/>
                </a:rPr>
                <a:t>Hence 100 is not a perfect </a:t>
              </a:r>
              <a:r>
                <a:rPr lang="en-US" sz="1200" b="1" kern="0" dirty="0" smtClean="0">
                  <a:solidFill>
                    <a:srgbClr val="C00000"/>
                  </a:solidFill>
                  <a:latin typeface="Bookman Old Style" panose="02050604050505020204" pitchFamily="18" charset="0"/>
                </a:rPr>
                <a:t>cube</a:t>
              </a:r>
              <a:endParaRPr lang="en-US" sz="1200" b="1" kern="0" dirty="0">
                <a:solidFill>
                  <a:srgbClr val="C00000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 flipH="1">
            <a:off x="533400" y="2139754"/>
            <a:ext cx="2576269" cy="994820"/>
            <a:chOff x="5259188" y="2609790"/>
            <a:chExt cx="2576269" cy="994820"/>
          </a:xfrm>
        </p:grpSpPr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000" y="2609790"/>
              <a:ext cx="1894150" cy="994820"/>
            </a:xfrm>
            <a:prstGeom prst="rect">
              <a:avLst/>
            </a:prstGeom>
          </p:spPr>
        </p:pic>
        <p:pic>
          <p:nvPicPr>
            <p:cNvPr id="13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59188" y="2619604"/>
              <a:ext cx="581086" cy="954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7" name="Rectangle 136"/>
            <p:cNvSpPr/>
            <p:nvPr/>
          </p:nvSpPr>
          <p:spPr>
            <a:xfrm>
              <a:off x="5447505" y="2713465"/>
              <a:ext cx="238795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group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</a:t>
              </a:r>
              <a:r>
                <a:rPr lang="en-US" sz="1400" b="1" kern="0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same factor</a:t>
              </a:r>
              <a:endParaRPr lang="en-US" sz="1600" b="1" kern="0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79019" y="2125143"/>
            <a:ext cx="3029266" cy="924647"/>
            <a:chOff x="958532" y="393653"/>
            <a:chExt cx="3029266" cy="924647"/>
          </a:xfrm>
        </p:grpSpPr>
        <p:grpSp>
          <p:nvGrpSpPr>
            <p:cNvPr id="139" name="Group 138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43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41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2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6" name="Group 145"/>
          <p:cNvGrpSpPr/>
          <p:nvPr/>
        </p:nvGrpSpPr>
        <p:grpSpPr>
          <a:xfrm>
            <a:off x="909160" y="2310584"/>
            <a:ext cx="1470599" cy="596285"/>
            <a:chOff x="3568052" y="1430626"/>
            <a:chExt cx="1378879" cy="589909"/>
          </a:xfrm>
        </p:grpSpPr>
        <p:sp>
          <p:nvSpPr>
            <p:cNvPr id="147" name="Rounded Rectangle 146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48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100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49" name="Picture 14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6420" y="2140122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Group 149"/>
          <p:cNvGrpSpPr/>
          <p:nvPr/>
        </p:nvGrpSpPr>
        <p:grpSpPr>
          <a:xfrm flipH="1">
            <a:off x="633697" y="2139754"/>
            <a:ext cx="2679009" cy="1034747"/>
            <a:chOff x="5156448" y="2588781"/>
            <a:chExt cx="2679009" cy="1034747"/>
          </a:xfrm>
        </p:grpSpPr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3" y="2588781"/>
              <a:ext cx="2083565" cy="1034747"/>
            </a:xfrm>
            <a:prstGeom prst="rect">
              <a:avLst/>
            </a:prstGeom>
          </p:spPr>
        </p:pic>
        <p:pic>
          <p:nvPicPr>
            <p:cNvPr id="152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156448" y="2619604"/>
              <a:ext cx="581086" cy="954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3" name="Rectangle 152"/>
            <p:cNvSpPr/>
            <p:nvPr/>
          </p:nvSpPr>
          <p:spPr>
            <a:xfrm>
              <a:off x="5447505" y="2713465"/>
              <a:ext cx="238795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Two numbers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are</a:t>
              </a:r>
            </a:p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not there to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make</a:t>
              </a:r>
            </a:p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the group of 3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 flipH="1">
            <a:off x="683715" y="2123473"/>
            <a:ext cx="2635840" cy="1034747"/>
            <a:chOff x="5156448" y="2588781"/>
            <a:chExt cx="2635840" cy="1034747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293" y="2588781"/>
              <a:ext cx="2083565" cy="1034747"/>
            </a:xfrm>
            <a:prstGeom prst="rect">
              <a:avLst/>
            </a:prstGeom>
          </p:spPr>
        </p:pic>
        <p:pic>
          <p:nvPicPr>
            <p:cNvPr id="15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156448" y="2619604"/>
              <a:ext cx="581086" cy="954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7" name="Rectangle 156"/>
            <p:cNvSpPr/>
            <p:nvPr/>
          </p:nvSpPr>
          <p:spPr>
            <a:xfrm>
              <a:off x="5404336" y="2744287"/>
              <a:ext cx="238795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The prime </a:t>
              </a: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factors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are not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in the </a:t>
              </a: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group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triplets</a:t>
              </a:r>
              <a:endParaRPr lang="en-US" sz="1600" b="1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64" name="Rounded Rectangle 163"/>
          <p:cNvSpPr/>
          <p:nvPr/>
        </p:nvSpPr>
        <p:spPr>
          <a:xfrm>
            <a:off x="7397474" y="788328"/>
            <a:ext cx="344104" cy="56514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7397474" y="1381503"/>
            <a:ext cx="344104" cy="56514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>
            <a:off x="1874004" y="1457194"/>
            <a:ext cx="47553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2670771" y="1459562"/>
            <a:ext cx="47553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13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0" dur="4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1" grpId="0"/>
      <p:bldP spid="101" grpId="1"/>
      <p:bldP spid="103" grpId="0"/>
      <p:bldP spid="103" grpId="1"/>
      <p:bldP spid="105" grpId="0"/>
      <p:bldP spid="105" grpId="1"/>
      <p:bldP spid="106" grpId="0"/>
      <p:bldP spid="106" grpId="1"/>
      <p:bldP spid="108" grpId="0"/>
      <p:bldP spid="108" grpId="1"/>
      <p:bldP spid="113" grpId="0"/>
      <p:bldP spid="115" grpId="0"/>
      <p:bldP spid="121" grpId="0"/>
      <p:bldP spid="121" grpId="1"/>
      <p:bldP spid="121" grpId="2"/>
      <p:bldP spid="140" grpId="0"/>
      <p:bldP spid="140" grpId="1"/>
      <p:bldP spid="140" grpId="2"/>
      <p:bldP spid="164" grpId="0" animBg="1"/>
      <p:bldP spid="164" grpId="1" animBg="1"/>
      <p:bldP spid="165" grpId="0" animBg="1"/>
      <p:bldP spid="16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3400" y="1172818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44576" y="1172818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46656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27511" y="117281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3913" y="1172818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97613" y="1172818"/>
            <a:ext cx="158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Flowchart: Stored Data 17"/>
          <p:cNvSpPr/>
          <p:nvPr/>
        </p:nvSpPr>
        <p:spPr>
          <a:xfrm flipV="1">
            <a:off x="751292" y="329525"/>
            <a:ext cx="5878108" cy="687559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504394" y="314899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93659" y="390573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1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63659" y="363122"/>
            <a:ext cx="5549917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Which of the following are not the perfect cubes 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v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) 46656</a:t>
            </a:r>
            <a:endParaRPr lang="en-US" sz="1600" b="1" dirty="0">
              <a:solidFill>
                <a:sysClr val="windowText" lastClr="00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46738" y="2296340"/>
            <a:ext cx="3029266" cy="924647"/>
            <a:chOff x="958532" y="393653"/>
            <a:chExt cx="3029266" cy="924647"/>
          </a:xfrm>
        </p:grpSpPr>
        <p:grpSp>
          <p:nvGrpSpPr>
            <p:cNvPr id="67" name="Group 66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70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504394" y="1940687"/>
            <a:ext cx="2062149" cy="1366805"/>
            <a:chOff x="1991289" y="1884954"/>
            <a:chExt cx="2648355" cy="1755347"/>
          </a:xfrm>
        </p:grpSpPr>
        <p:pic>
          <p:nvPicPr>
            <p:cNvPr id="73" name="Picture 3" descr="D:\Roshan\Roshan\VIII STD STB\clipart\depositphotos_113354700-stock-illustration-kids-holding-blank-sheet-of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868" b="100000" l="98" r="57967">
                          <a14:foregroundMark x1="27957" y1="69835" x2="55621" y2="69421"/>
                          <a14:foregroundMark x1="57087" y1="70523" x2="57087" y2="95868"/>
                          <a14:foregroundMark x1="56989" y1="96143" x2="19746" y2="96281"/>
                          <a14:foregroundMark x1="20235" y1="76446" x2="54057" y2="72865"/>
                          <a14:foregroundMark x1="9482" y1="70248" x2="8407" y2="76309"/>
                          <a14:foregroundMark x1="9361" y1="66615" x2="7048" y2="74845"/>
                          <a14:backgroundMark x1="24633" y1="50138" x2="27957" y2="54545"/>
                          <a14:backgroundMark x1="24927" y1="98623" x2="58162" y2="99036"/>
                          <a14:backgroundMark x1="55718" y1="96970" x2="19355" y2="96694"/>
                          <a14:backgroundMark x1="20925" y1="49379" x2="24559" y2="56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20" r="41989"/>
            <a:stretch/>
          </p:blipFill>
          <p:spPr bwMode="auto">
            <a:xfrm>
              <a:off x="1991289" y="1884954"/>
              <a:ext cx="2648355" cy="1755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/>
            <p:cNvSpPr/>
            <p:nvPr/>
          </p:nvSpPr>
          <p:spPr>
            <a:xfrm>
              <a:off x="2877865" y="2768826"/>
              <a:ext cx="1734188" cy="59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Hence </a:t>
              </a:r>
              <a:r>
                <a:rPr lang="en-US" sz="1200" b="1" kern="0" dirty="0" smtClean="0">
                  <a:solidFill>
                    <a:srgbClr val="C00000"/>
                  </a:solidFill>
                  <a:latin typeface="Bookman Old Style" pitchFamily="18" charset="0"/>
                </a:rPr>
                <a:t>1000 </a:t>
              </a:r>
              <a:r>
                <a:rPr lang="en-US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is a perfect cube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44014" y="2405686"/>
            <a:ext cx="1470599" cy="596285"/>
            <a:chOff x="3568052" y="1430626"/>
            <a:chExt cx="1378879" cy="589909"/>
          </a:xfrm>
        </p:grpSpPr>
        <p:sp>
          <p:nvSpPr>
            <p:cNvPr id="79" name="Rounded Rectangle 78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80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46656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81" name="Picture 8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1274" y="2235224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 flipH="1">
            <a:off x="1122023" y="3436554"/>
            <a:ext cx="2379850" cy="1049543"/>
            <a:chOff x="5271229" y="2571898"/>
            <a:chExt cx="2379850" cy="1049543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7" name="Rectangle 86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group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r>
                <a:rPr lang="en-US" sz="1400" b="1" kern="0" dirty="0" smtClean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same </a:t>
              </a:r>
              <a:r>
                <a:rPr lang="en-US" sz="1400" b="1" kern="0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</a:t>
              </a:r>
              <a:endParaRPr lang="en-US" sz="1600" b="1" kern="0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  <p:cxnSp>
        <p:nvCxnSpPr>
          <p:cNvPr id="90" name="Straight Connector 89"/>
          <p:cNvCxnSpPr/>
          <p:nvPr/>
        </p:nvCxnSpPr>
        <p:spPr>
          <a:xfrm>
            <a:off x="1948637" y="1508445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158596" y="1508445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>
          <a:xfrm>
            <a:off x="6650743" y="667861"/>
            <a:ext cx="2123574" cy="431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roup 55"/>
          <p:cNvGrpSpPr/>
          <p:nvPr/>
        </p:nvGrpSpPr>
        <p:grpSpPr>
          <a:xfrm>
            <a:off x="7079931" y="1078869"/>
            <a:ext cx="1097280" cy="3668901"/>
            <a:chOff x="5899534" y="1971885"/>
            <a:chExt cx="1772526" cy="3668901"/>
          </a:xfrm>
        </p:grpSpPr>
        <p:cxnSp>
          <p:nvCxnSpPr>
            <p:cNvPr id="58" name="Straight Connector 57"/>
            <p:cNvCxnSpPr/>
            <p:nvPr/>
          </p:nvCxnSpPr>
          <p:spPr>
            <a:xfrm rot="5400000" flipH="1" flipV="1">
              <a:off x="4763188" y="3805811"/>
              <a:ext cx="3668901" cy="105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899534" y="2108200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7529367" y="904730"/>
            <a:ext cx="767686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46656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529367" y="1197440"/>
            <a:ext cx="767687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23328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529367" y="1490150"/>
            <a:ext cx="68580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11664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529367" y="1782860"/>
            <a:ext cx="68580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5832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529367" y="2075570"/>
            <a:ext cx="68580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2916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529367" y="2368280"/>
            <a:ext cx="68580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1458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29367" y="2660990"/>
            <a:ext cx="569567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729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125673" y="904730"/>
            <a:ext cx="4151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125673" y="1197440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125673" y="1490150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125673" y="1782860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125673" y="2075570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125673" y="2368280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7079931" y="150507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7079931" y="1802252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079931" y="209942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079931" y="2396606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7079931" y="2693783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125673" y="2660990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529367" y="2944015"/>
            <a:ext cx="569567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243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7079931" y="2990960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7125673" y="2953700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79931" y="328813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7125673" y="3246411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529367" y="3262484"/>
            <a:ext cx="68580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81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529367" y="3544308"/>
            <a:ext cx="569567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>
            <a:off x="7079931" y="3577101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7125673" y="3544308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529367" y="3794675"/>
            <a:ext cx="569567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7079931" y="3841620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7125673" y="3804360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529367" y="4097071"/>
            <a:ext cx="443836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7079931" y="413879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7125673" y="4097071"/>
            <a:ext cx="3389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529367" y="4396084"/>
            <a:ext cx="443836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2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079931" y="4437810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4275238" y="1172818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198938" y="1172818"/>
            <a:ext cx="1386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>
            <a:off x="4349962" y="1508445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559921" y="1508445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7101101" y="947723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7101101" y="1806413"/>
            <a:ext cx="344104" cy="86102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101101" y="2673156"/>
            <a:ext cx="344104" cy="91017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7101101" y="3569743"/>
            <a:ext cx="344104" cy="86102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5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1000"/>
                            </p:stCondLst>
                            <p:childTnLst>
                              <p:par>
                                <p:cTn id="3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1500"/>
                            </p:stCondLst>
                            <p:childTnLst>
                              <p:par>
                                <p:cTn id="3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500"/>
                            </p:stCondLst>
                            <p:childTnLst>
                              <p:par>
                                <p:cTn id="3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55" grpId="0"/>
      <p:bldP spid="57" grpId="0"/>
      <p:bldP spid="60" grpId="0"/>
      <p:bldP spid="60" grpId="1"/>
      <p:bldP spid="64" grpId="0"/>
      <p:bldP spid="64" grpId="1"/>
      <p:bldP spid="82" grpId="0"/>
      <p:bldP spid="82" grpId="1"/>
      <p:bldP spid="83" grpId="0"/>
      <p:bldP spid="83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00" grpId="0"/>
      <p:bldP spid="100" grpId="1"/>
      <p:bldP spid="106" grpId="0"/>
      <p:bldP spid="106" grpId="1"/>
      <p:bldP spid="107" grpId="0"/>
      <p:bldP spid="107" grpId="1"/>
      <p:bldP spid="109" grpId="0"/>
      <p:bldP spid="109" grpId="1"/>
      <p:bldP spid="111" grpId="0"/>
      <p:bldP spid="111" grpId="1"/>
      <p:bldP spid="112" grpId="0"/>
      <p:bldP spid="112" grpId="1"/>
      <p:bldP spid="113" grpId="0"/>
      <p:bldP spid="113" grpId="1"/>
      <p:bldP spid="116" grpId="0"/>
      <p:bldP spid="116" grpId="1"/>
      <p:bldP spid="117" grpId="0"/>
      <p:bldP spid="117" grpId="1"/>
      <p:bldP spid="119" grpId="0"/>
      <p:bldP spid="119" grpId="1"/>
      <p:bldP spid="120" grpId="0"/>
      <p:bldP spid="120" grpId="1"/>
      <p:bldP spid="122" grpId="0"/>
      <p:bldP spid="122" grpId="1"/>
      <p:bldP spid="123" grpId="0"/>
      <p:bldP spid="123" grpId="1"/>
      <p:bldP spid="125" grpId="0"/>
      <p:bldP spid="126" grpId="0"/>
      <p:bldP spid="88" grpId="0" animBg="1"/>
      <p:bldP spid="88" grpId="1" animBg="1"/>
      <p:bldP spid="89" grpId="0" animBg="1"/>
      <p:bldP spid="89" grpId="1" animBg="1"/>
      <p:bldP spid="129" grpId="0" animBg="1"/>
      <p:bldP spid="129" grpId="1" animBg="1"/>
      <p:bldP spid="130" grpId="0" animBg="1"/>
      <p:bldP spid="13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499932" y="1361065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74111" y="1361065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243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502216" y="136106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698157" y="1361065"/>
            <a:ext cx="1411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71622" y="1744434"/>
            <a:ext cx="362259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243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97446" y="2128739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082971" y="2128739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243]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676271" y="2128739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× 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081256" y="21287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306627" y="2128739"/>
            <a:ext cx="2281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× 3 × 3 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227738" y="2128739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× 3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49850" y="2518962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555217" y="2518962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729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081256" y="251896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2318648" y="2518962"/>
            <a:ext cx="2395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3 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97446" y="2854776"/>
            <a:ext cx="3818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 729 becomes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Horizontal Scroll 1"/>
          <p:cNvSpPr/>
          <p:nvPr/>
        </p:nvSpPr>
        <p:spPr>
          <a:xfrm>
            <a:off x="546757" y="3138933"/>
            <a:ext cx="4924526" cy="865372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36755" y="3282375"/>
            <a:ext cx="5230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Thus, the smallest required number to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multiply 243 to make  it a perfect cube is 3.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544560" y="136106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15" name="Flowchart: Stored Data 17"/>
          <p:cNvSpPr/>
          <p:nvPr/>
        </p:nvSpPr>
        <p:spPr>
          <a:xfrm flipV="1">
            <a:off x="751292" y="329521"/>
            <a:ext cx="6792508" cy="901867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16" name="Oval 11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out the smallest number by which each of the following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multiplied to obtain a perfect cube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) 243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1466800" y="3323713"/>
            <a:ext cx="3029266" cy="924647"/>
            <a:chOff x="958532" y="393653"/>
            <a:chExt cx="3029266" cy="924647"/>
          </a:xfrm>
        </p:grpSpPr>
        <p:grpSp>
          <p:nvGrpSpPr>
            <p:cNvPr id="124" name="Group 123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27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2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" name="Group 128"/>
          <p:cNvGrpSpPr/>
          <p:nvPr/>
        </p:nvGrpSpPr>
        <p:grpSpPr>
          <a:xfrm>
            <a:off x="4496066" y="1367742"/>
            <a:ext cx="1470599" cy="596285"/>
            <a:chOff x="3568052" y="1430626"/>
            <a:chExt cx="1378879" cy="589909"/>
          </a:xfrm>
        </p:grpSpPr>
        <p:sp>
          <p:nvSpPr>
            <p:cNvPr id="130" name="Rounded Rectangle 129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31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243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40" name="Picture 13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3326" y="1197280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" name="Group 143"/>
          <p:cNvGrpSpPr/>
          <p:nvPr/>
        </p:nvGrpSpPr>
        <p:grpSpPr>
          <a:xfrm flipH="1">
            <a:off x="1942753" y="3391294"/>
            <a:ext cx="2379850" cy="1049543"/>
            <a:chOff x="5271229" y="2571898"/>
            <a:chExt cx="2379850" cy="1049543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158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5" name="Rectangle 164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group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r>
                <a:rPr lang="en-US" sz="1400" b="1" kern="0" dirty="0" smtClean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same </a:t>
              </a:r>
              <a:r>
                <a:rPr lang="en-US" sz="1400" b="1" kern="0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</a:t>
              </a:r>
              <a:endParaRPr lang="en-US" sz="1600" b="1" kern="0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 flipH="1">
            <a:off x="2082122" y="3347337"/>
            <a:ext cx="2339909" cy="954130"/>
            <a:chOff x="5311170" y="2619604"/>
            <a:chExt cx="2339909" cy="954130"/>
          </a:xfrm>
        </p:grpSpPr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631748"/>
              <a:ext cx="1910102" cy="901462"/>
            </a:xfrm>
            <a:prstGeom prst="rect">
              <a:avLst/>
            </a:prstGeom>
          </p:spPr>
        </p:pic>
        <p:pic>
          <p:nvPicPr>
            <p:cNvPr id="171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11170" y="2619604"/>
              <a:ext cx="581086" cy="954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3" name="Rectangle 182"/>
            <p:cNvSpPr/>
            <p:nvPr/>
          </p:nvSpPr>
          <p:spPr>
            <a:xfrm>
              <a:off x="5677565" y="2812770"/>
              <a:ext cx="1973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Now multiply 3 </a:t>
              </a:r>
            </a:p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 both the sides</a:t>
              </a:r>
            </a:p>
          </p:txBody>
        </p:sp>
      </p:grpSp>
      <p:grpSp>
        <p:nvGrpSpPr>
          <p:cNvPr id="192" name="Group 191"/>
          <p:cNvGrpSpPr/>
          <p:nvPr/>
        </p:nvGrpSpPr>
        <p:grpSpPr>
          <a:xfrm flipH="1">
            <a:off x="1897527" y="3281021"/>
            <a:ext cx="2674473" cy="1114554"/>
            <a:chOff x="5097053" y="2539649"/>
            <a:chExt cx="2674473" cy="1114554"/>
          </a:xfrm>
        </p:grpSpPr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657" y="2539649"/>
              <a:ext cx="2122123" cy="1114554"/>
            </a:xfrm>
            <a:prstGeom prst="rect">
              <a:avLst/>
            </a:prstGeom>
          </p:spPr>
        </p:pic>
        <p:pic>
          <p:nvPicPr>
            <p:cNvPr id="201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97053" y="2550126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2" name="Rectangle 201"/>
            <p:cNvSpPr/>
            <p:nvPr/>
          </p:nvSpPr>
          <p:spPr>
            <a:xfrm>
              <a:off x="5600661" y="2649480"/>
              <a:ext cx="217086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To make it a perfect cube we need to multiply 3 on both the sides.</a:t>
              </a:r>
            </a:p>
          </p:txBody>
        </p:sp>
      </p:grpSp>
      <p:grpSp>
        <p:nvGrpSpPr>
          <p:cNvPr id="203" name="Group 202"/>
          <p:cNvGrpSpPr/>
          <p:nvPr/>
        </p:nvGrpSpPr>
        <p:grpSpPr>
          <a:xfrm flipH="1">
            <a:off x="1983016" y="3240158"/>
            <a:ext cx="2478704" cy="1103519"/>
            <a:chOff x="5216799" y="2545167"/>
            <a:chExt cx="2478704" cy="1103519"/>
          </a:xfrm>
        </p:grpSpPr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391" y="2545167"/>
              <a:ext cx="2101112" cy="1103519"/>
            </a:xfrm>
            <a:prstGeom prst="rect">
              <a:avLst/>
            </a:prstGeom>
          </p:spPr>
        </p:pic>
        <p:pic>
          <p:nvPicPr>
            <p:cNvPr id="210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16799" y="2550126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1" name="Rectangle 210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One number is </a:t>
              </a:r>
              <a:endParaRPr lang="en-US" sz="1400" b="1" dirty="0" smtClean="0">
                <a:solidFill>
                  <a:prstClr val="black"/>
                </a:solidFill>
                <a:latin typeface="Bookman Old Style" pitchFamily="18" charset="0"/>
              </a:endParaRPr>
            </a:p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not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there to make the group of  3</a:t>
              </a:r>
            </a:p>
          </p:txBody>
        </p:sp>
      </p:grp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7"/>
          <a:stretch/>
        </p:blipFill>
        <p:spPr>
          <a:xfrm>
            <a:off x="7021286" y="733718"/>
            <a:ext cx="1769007" cy="2099917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364064" y="940340"/>
            <a:ext cx="990606" cy="1737360"/>
            <a:chOff x="5888126" y="1829596"/>
            <a:chExt cx="1600199" cy="1737360"/>
          </a:xfrm>
        </p:grpSpPr>
        <p:cxnSp>
          <p:nvCxnSpPr>
            <p:cNvPr id="134" name="Straight Connector 133"/>
            <p:cNvCxnSpPr/>
            <p:nvPr/>
          </p:nvCxnSpPr>
          <p:spPr>
            <a:xfrm rot="5400000" flipH="1" flipV="1">
              <a:off x="5762135" y="2697634"/>
              <a:ext cx="173736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848580" y="895790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243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848580" y="1157732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848580" y="1436333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408284" y="908490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408284" y="1170432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364070" y="147912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408284" y="144903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364070" y="174669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848580" y="1749707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408284" y="1762407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364070" y="2060064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848580" y="2055859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7364070" y="2361911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7408284" y="2055859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848580" y="2396708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3925005" y="1107754"/>
            <a:ext cx="494595" cy="368638"/>
          </a:xfrm>
          <a:prstGeom prst="wedgeEllipseCallout">
            <a:avLst>
              <a:gd name="adj1" fmla="val -64428"/>
              <a:gd name="adj2" fmla="val 4475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>
            <a:off x="1785347" y="1651824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721" y="3259031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Rounded Rectangle 214"/>
          <p:cNvSpPr/>
          <p:nvPr/>
        </p:nvSpPr>
        <p:spPr>
          <a:xfrm>
            <a:off x="7384754" y="915065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387988" y="1751182"/>
            <a:ext cx="344104" cy="61550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79692" y="1361065"/>
            <a:ext cx="7922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× 3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1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4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"/>
                            </p:stCondLst>
                            <p:childTnLst>
                              <p:par>
                                <p:cTn id="2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500"/>
                            </p:stCondLst>
                            <p:childTnLst>
                              <p:par>
                                <p:cTn id="2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8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"/>
                            </p:stCondLst>
                            <p:childTnLst>
                              <p:par>
                                <p:cTn id="2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000"/>
                            </p:stCondLst>
                            <p:childTnLst>
                              <p:par>
                                <p:cTn id="3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500"/>
                            </p:stCondLst>
                            <p:childTnLst>
                              <p:par>
                                <p:cTn id="3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2000"/>
                            </p:stCondLst>
                            <p:childTnLst>
                              <p:par>
                                <p:cTn id="3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13" grpId="0"/>
      <p:bldP spid="153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2" grpId="0" animBg="1"/>
      <p:bldP spid="156" grpId="0" uiExpand="1" build="allAtOnce"/>
      <p:bldP spid="184" grpId="0"/>
      <p:bldP spid="184" grpId="1"/>
      <p:bldP spid="184" grpId="2"/>
      <p:bldP spid="115" grpId="0" animBg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1" grpId="0"/>
      <p:bldP spid="141" grpId="1"/>
      <p:bldP spid="143" grpId="0"/>
      <p:bldP spid="143" grpId="1"/>
      <p:bldP spid="146" grpId="0"/>
      <p:bldP spid="146" grpId="1"/>
      <p:bldP spid="147" grpId="0"/>
      <p:bldP spid="147" grpId="1"/>
      <p:bldP spid="149" grpId="0"/>
      <p:bldP spid="149" grpId="1"/>
      <p:bldP spid="151" grpId="0"/>
      <p:bldP spid="151" grpId="1"/>
      <p:bldP spid="152" grpId="0"/>
      <p:bldP spid="152" grpId="1"/>
      <p:bldP spid="6" grpId="0" animBg="1"/>
      <p:bldP spid="6" grpId="1" animBg="1"/>
      <p:bldP spid="215" grpId="0" animBg="1"/>
      <p:bldP spid="215" grpId="1" animBg="1"/>
      <p:bldP spid="216" grpId="0" animBg="1"/>
      <p:bldP spid="216" grpId="1" animBg="1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674108" y="1343231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28725" y="1343231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256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714500" y="134323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8"/>
          <a:stretch/>
        </p:blipFill>
        <p:spPr>
          <a:xfrm>
            <a:off x="6274360" y="1432751"/>
            <a:ext cx="2075644" cy="3190050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6891623" y="1718311"/>
            <a:ext cx="900551" cy="2578409"/>
            <a:chOff x="5944632" y="1829597"/>
            <a:chExt cx="1454727" cy="2578409"/>
          </a:xfrm>
        </p:grpSpPr>
        <p:cxnSp>
          <p:nvCxnSpPr>
            <p:cNvPr id="134" name="Straight Connector 133"/>
            <p:cNvCxnSpPr/>
            <p:nvPr/>
          </p:nvCxnSpPr>
          <p:spPr>
            <a:xfrm flipH="1" flipV="1">
              <a:off x="6631456" y="1829597"/>
              <a:ext cx="2" cy="257840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944632" y="2102546"/>
              <a:ext cx="1454727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331112" y="1673760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331112" y="1950942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331112" y="2214303"/>
            <a:ext cx="51525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961152" y="1686460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6961152" y="1973063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6911726" y="2257092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6961152" y="2227003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911726" y="2524660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331112" y="2527677"/>
            <a:ext cx="51525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961152" y="2540377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6911726" y="2838034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331112" y="2833829"/>
            <a:ext cx="46841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6911726" y="3139881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6961152" y="283382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331112" y="3151818"/>
            <a:ext cx="35192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12380" y="2024752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57200" y="2377177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[256]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087820" y="2377177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× </a:t>
            </a:r>
            <a:r>
              <a:rPr lang="en-US" sz="1600" b="1" dirty="0" smtClean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2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509400" y="237717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1730793" y="2377177"/>
            <a:ext cx="32992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819115" y="2377177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× </a:t>
            </a:r>
            <a:r>
              <a:rPr lang="en-US" sz="1600" b="1" dirty="0" smtClean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2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512380" y="2758177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070203" y="275817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512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509400" y="275817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1743632" y="2758177"/>
            <a:ext cx="3884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2 × 2 × 2 × 2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 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2380" y="3101077"/>
            <a:ext cx="3818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 512 becomes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5013078" y="134288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2001543" y="2827273"/>
            <a:ext cx="2852385" cy="2015797"/>
            <a:chOff x="3360937" y="-1108185"/>
            <a:chExt cx="2541357" cy="2015797"/>
          </a:xfrm>
        </p:grpSpPr>
        <p:grpSp>
          <p:nvGrpSpPr>
            <p:cNvPr id="115" name="Group 114"/>
            <p:cNvGrpSpPr/>
            <p:nvPr/>
          </p:nvGrpSpPr>
          <p:grpSpPr>
            <a:xfrm>
              <a:off x="3749569" y="-1108185"/>
              <a:ext cx="2152725" cy="1546612"/>
              <a:chOff x="3385977" y="1123522"/>
              <a:chExt cx="2018463" cy="1530075"/>
            </a:xfrm>
          </p:grpSpPr>
          <p:sp>
            <p:nvSpPr>
              <p:cNvPr id="117" name="Cloud 116"/>
              <p:cNvSpPr/>
              <p:nvPr/>
            </p:nvSpPr>
            <p:spPr>
              <a:xfrm>
                <a:off x="3385977" y="1123522"/>
                <a:ext cx="2018463" cy="1530075"/>
              </a:xfrm>
              <a:prstGeom prst="cloud">
                <a:avLst/>
              </a:prstGeom>
              <a:solidFill>
                <a:srgbClr val="CC3300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18" name="TextBox 56"/>
              <p:cNvSpPr txBox="1"/>
              <p:nvPr/>
            </p:nvSpPr>
            <p:spPr>
              <a:xfrm>
                <a:off x="3558580" y="1355711"/>
                <a:ext cx="1729138" cy="1065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Which number should be multiplied to make it a perfect cube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116" name="Picture 115" descr="C:\Users\201764\Desktop\Image\VNHa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937" y="-185087"/>
              <a:ext cx="1201135" cy="1092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Rectangle 119"/>
          <p:cNvSpPr/>
          <p:nvPr/>
        </p:nvSpPr>
        <p:spPr>
          <a:xfrm>
            <a:off x="6961152" y="3151818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6911726" y="3455799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7331112" y="3451594"/>
            <a:ext cx="35192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961152" y="3451594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6911726" y="3745564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7331112" y="3741359"/>
            <a:ext cx="35192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961152" y="374135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>
            <a:off x="6911726" y="4035780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7331112" y="4031575"/>
            <a:ext cx="31993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905000" y="1343231"/>
            <a:ext cx="1334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2007688" y="1649864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 flipH="1">
            <a:off x="1631235" y="3251701"/>
            <a:ext cx="2379850" cy="1049543"/>
            <a:chOff x="5271229" y="2571898"/>
            <a:chExt cx="2379850" cy="1049543"/>
          </a:xfrm>
        </p:grpSpPr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21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6" name="Rectangle 215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group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r>
                <a:rPr lang="en-US" sz="1400" b="1" kern="0" dirty="0" smtClean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same </a:t>
              </a:r>
              <a:r>
                <a:rPr lang="en-US" sz="1400" b="1" kern="0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</a:t>
              </a:r>
              <a:endParaRPr lang="en-US" sz="1600" b="1" kern="0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 flipH="1">
            <a:off x="1633524" y="3216565"/>
            <a:ext cx="2379850" cy="1049543"/>
            <a:chOff x="5271229" y="2571898"/>
            <a:chExt cx="2379850" cy="1049543"/>
          </a:xfrm>
        </p:grpSpPr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1" name="Rectangle 220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One number is not there to make a group of  3</a:t>
              </a:r>
            </a:p>
          </p:txBody>
        </p:sp>
      </p:grpSp>
      <p:cxnSp>
        <p:nvCxnSpPr>
          <p:cNvPr id="235" name="Straight Connector 234"/>
          <p:cNvCxnSpPr/>
          <p:nvPr/>
        </p:nvCxnSpPr>
        <p:spPr>
          <a:xfrm>
            <a:off x="3178531" y="1649864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4362450" y="1649864"/>
            <a:ext cx="517906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>
            <a:off x="4256213" y="1343231"/>
            <a:ext cx="802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2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3087625" y="1343231"/>
            <a:ext cx="13314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2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1" name="Horizontal Scroll 240"/>
          <p:cNvSpPr/>
          <p:nvPr/>
        </p:nvSpPr>
        <p:spPr>
          <a:xfrm>
            <a:off x="509373" y="3409750"/>
            <a:ext cx="5395462" cy="786702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582677" y="3545815"/>
            <a:ext cx="5388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Thus, the smallest required number to </a:t>
            </a:r>
            <a:r>
              <a:rPr lang="en-IN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multiply </a:t>
            </a:r>
          </a:p>
          <a:p>
            <a:r>
              <a:rPr lang="en-IN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256 </a:t>
            </a:r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to make  it a perfect cube is 2.</a:t>
            </a:r>
          </a:p>
        </p:txBody>
      </p:sp>
      <p:pic>
        <p:nvPicPr>
          <p:cNvPr id="243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55" y="3461374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Rectangle 243"/>
          <p:cNvSpPr/>
          <p:nvPr/>
        </p:nvSpPr>
        <p:spPr>
          <a:xfrm>
            <a:off x="1207373" y="1755437"/>
            <a:ext cx="3248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256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1190311" y="3245140"/>
            <a:ext cx="3029266" cy="924647"/>
            <a:chOff x="958532" y="393653"/>
            <a:chExt cx="3029266" cy="924647"/>
          </a:xfrm>
        </p:grpSpPr>
        <p:grpSp>
          <p:nvGrpSpPr>
            <p:cNvPr id="192" name="Group 191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202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200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1" name="Picture 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1" name="Group 230"/>
          <p:cNvGrpSpPr/>
          <p:nvPr/>
        </p:nvGrpSpPr>
        <p:grpSpPr>
          <a:xfrm flipH="1">
            <a:off x="1560555" y="3106705"/>
            <a:ext cx="2379850" cy="1049543"/>
            <a:chOff x="5271229" y="2571898"/>
            <a:chExt cx="2379850" cy="1049543"/>
          </a:xfrm>
        </p:grpSpPr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233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4" name="Rectangle 233"/>
            <p:cNvSpPr/>
            <p:nvPr/>
          </p:nvSpPr>
          <p:spPr>
            <a:xfrm>
              <a:off x="5677565" y="2881510"/>
              <a:ext cx="1973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multiply 2 on both the sides</a:t>
              </a: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6898034" y="1756901"/>
            <a:ext cx="344104" cy="75537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6898034" y="2527640"/>
            <a:ext cx="344104" cy="91399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7" name="Rounded Rectangle 246"/>
          <p:cNvSpPr/>
          <p:nvPr/>
        </p:nvSpPr>
        <p:spPr>
          <a:xfrm>
            <a:off x="6898034" y="3441163"/>
            <a:ext cx="344104" cy="62427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4" name="Flowchart: Stored Data 17"/>
          <p:cNvSpPr/>
          <p:nvPr/>
        </p:nvSpPr>
        <p:spPr>
          <a:xfrm flipV="1">
            <a:off x="751292" y="329521"/>
            <a:ext cx="6792508" cy="901867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6" name="Oval 9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out the smallest number by which each of the following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multiplied to obtain a perfect cube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(ii) 256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5715000" y="694337"/>
            <a:ext cx="1470599" cy="596285"/>
            <a:chOff x="3568052" y="1430626"/>
            <a:chExt cx="1378879" cy="589909"/>
          </a:xfrm>
        </p:grpSpPr>
        <p:sp>
          <p:nvSpPr>
            <p:cNvPr id="210" name="Rounded Rectangle 209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211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256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212" name="Picture 2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2260" y="523875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Oval Callout 118"/>
          <p:cNvSpPr/>
          <p:nvPr/>
        </p:nvSpPr>
        <p:spPr>
          <a:xfrm>
            <a:off x="5047845" y="895350"/>
            <a:ext cx="449632" cy="405502"/>
          </a:xfrm>
          <a:prstGeom prst="wedgeEllipseCallout">
            <a:avLst>
              <a:gd name="adj1" fmla="val -8556"/>
              <a:gd name="adj2" fmla="val 625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22" name="Group 221"/>
          <p:cNvGrpSpPr/>
          <p:nvPr/>
        </p:nvGrpSpPr>
        <p:grpSpPr>
          <a:xfrm flipH="1">
            <a:off x="1614474" y="3210066"/>
            <a:ext cx="2379850" cy="1049543"/>
            <a:chOff x="5271229" y="2571898"/>
            <a:chExt cx="2379850" cy="1049543"/>
          </a:xfrm>
        </p:grpSpPr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22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0" name="Rectangle 229"/>
            <p:cNvSpPr/>
            <p:nvPr/>
          </p:nvSpPr>
          <p:spPr>
            <a:xfrm>
              <a:off x="5677565" y="2615010"/>
              <a:ext cx="197351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make it a perfect cube we need to multiply 2 on both the sides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30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000"/>
                            </p:stCondLst>
                            <p:childTnLst>
                              <p:par>
                                <p:cTn id="2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0"/>
                            </p:stCondLst>
                            <p:childTnLst>
                              <p:par>
                                <p:cTn id="28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000"/>
                            </p:stCondLst>
                            <p:childTnLst>
                              <p:par>
                                <p:cTn id="302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4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7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500"/>
                            </p:stCondLst>
                            <p:childTnLst>
                              <p:par>
                                <p:cTn id="3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000"/>
                            </p:stCondLst>
                            <p:childTnLst>
                              <p:par>
                                <p:cTn id="3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000"/>
                            </p:stCondLst>
                            <p:childTnLst>
                              <p:par>
                                <p:cTn id="3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00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36" grpId="0"/>
      <p:bldP spid="137" grpId="0"/>
      <p:bldP spid="138" grpId="0"/>
      <p:bldP spid="139" grpId="0"/>
      <p:bldP spid="141" grpId="0"/>
      <p:bldP spid="143" grpId="0"/>
      <p:bldP spid="146" grpId="0"/>
      <p:bldP spid="147" grpId="0"/>
      <p:bldP spid="149" grpId="0"/>
      <p:bldP spid="151" grpId="0"/>
      <p:bldP spid="152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184" grpId="0"/>
      <p:bldP spid="184" grpId="1"/>
      <p:bldP spid="184" grpId="2"/>
      <p:bldP spid="120" grpId="0"/>
      <p:bldP spid="122" grpId="0"/>
      <p:bldP spid="123" grpId="0"/>
      <p:bldP spid="125" grpId="0"/>
      <p:bldP spid="126" grpId="0"/>
      <p:bldP spid="128" grpId="0"/>
      <p:bldP spid="113" grpId="0"/>
      <p:bldP spid="238" grpId="0"/>
      <p:bldP spid="240" grpId="0"/>
      <p:bldP spid="241" grpId="0" animBg="1"/>
      <p:bldP spid="242" grpId="0" uiExpand="1" build="allAtOnce"/>
      <p:bldP spid="244" grpId="0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119" grpId="0" animBg="1"/>
      <p:bldP spid="11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511628" y="139609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18465" y="139609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394166" y="139609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658519" y="1396092"/>
            <a:ext cx="13252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82508" y="1798860"/>
            <a:ext cx="3099713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72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19218" y="2194055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14011" y="2194055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[72]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600069" y="2194055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× 3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002612" y="219405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230426" y="2194055"/>
            <a:ext cx="2287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2 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151536" y="2194055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× 3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682508" y="2584278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513114" y="2584278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216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008937" y="258427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2243887" y="2584278"/>
            <a:ext cx="2395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2 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2508" y="2909202"/>
            <a:ext cx="3709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i.e. 216  becomes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Horizontal Scroll 1"/>
          <p:cNvSpPr/>
          <p:nvPr/>
        </p:nvSpPr>
        <p:spPr>
          <a:xfrm>
            <a:off x="486611" y="3180122"/>
            <a:ext cx="4866598" cy="865372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557356" y="3322864"/>
            <a:ext cx="48528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Thus, the smallest required number to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multiply 72 to make  it a perfect cube is 3.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545370" y="139609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20" name="Flowchart: Stored Data 17"/>
          <p:cNvSpPr/>
          <p:nvPr/>
        </p:nvSpPr>
        <p:spPr>
          <a:xfrm flipV="1">
            <a:off x="751292" y="329521"/>
            <a:ext cx="6792508" cy="901867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22" name="Oval 121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out the smallest number by which each of the following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multiplied to obtain a perfect cube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(iii) 72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1143000" y="3628303"/>
            <a:ext cx="3029266" cy="924647"/>
            <a:chOff x="958532" y="393653"/>
            <a:chExt cx="3029266" cy="924647"/>
          </a:xfrm>
        </p:grpSpPr>
        <p:grpSp>
          <p:nvGrpSpPr>
            <p:cNvPr id="126" name="Group 125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29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2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8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1" name="Group 130"/>
          <p:cNvGrpSpPr/>
          <p:nvPr/>
        </p:nvGrpSpPr>
        <p:grpSpPr>
          <a:xfrm>
            <a:off x="4718101" y="1347803"/>
            <a:ext cx="1470599" cy="596285"/>
            <a:chOff x="3568052" y="1430626"/>
            <a:chExt cx="1378879" cy="589909"/>
          </a:xfrm>
        </p:grpSpPr>
        <p:sp>
          <p:nvSpPr>
            <p:cNvPr id="140" name="Rounded Rectangle 139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44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72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55" name="Picture 15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5361" y="1177341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8" name="Group 157"/>
          <p:cNvGrpSpPr/>
          <p:nvPr/>
        </p:nvGrpSpPr>
        <p:grpSpPr>
          <a:xfrm flipH="1">
            <a:off x="957139" y="3857773"/>
            <a:ext cx="2478704" cy="1065902"/>
            <a:chOff x="5216799" y="2550126"/>
            <a:chExt cx="2478704" cy="1065902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391" y="2580913"/>
              <a:ext cx="2101112" cy="1035115"/>
            </a:xfrm>
            <a:prstGeom prst="rect">
              <a:avLst/>
            </a:prstGeom>
          </p:spPr>
        </p:pic>
        <p:pic>
          <p:nvPicPr>
            <p:cNvPr id="166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16799" y="2550126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0" name="Rectangle 169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One number is </a:t>
              </a:r>
              <a:endParaRPr lang="en-US" sz="1400" b="1" dirty="0" smtClean="0">
                <a:solidFill>
                  <a:prstClr val="black"/>
                </a:solidFill>
                <a:latin typeface="Bookman Old Style" pitchFamily="18" charset="0"/>
              </a:endParaRPr>
            </a:p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not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there to make the group of  3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 flipH="1">
            <a:off x="1010881" y="3963416"/>
            <a:ext cx="2361681" cy="960259"/>
            <a:chOff x="5300284" y="2597832"/>
            <a:chExt cx="2361681" cy="960259"/>
          </a:xfrm>
        </p:grpSpPr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896" y="2617077"/>
              <a:ext cx="1910102" cy="941014"/>
            </a:xfrm>
            <a:prstGeom prst="rect">
              <a:avLst/>
            </a:prstGeom>
          </p:spPr>
        </p:pic>
        <p:pic>
          <p:nvPicPr>
            <p:cNvPr id="192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00284" y="2597832"/>
              <a:ext cx="581086" cy="954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0" name="Rectangle 199"/>
            <p:cNvSpPr/>
            <p:nvPr/>
          </p:nvSpPr>
          <p:spPr>
            <a:xfrm>
              <a:off x="5688451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group of three same factor</a:t>
              </a:r>
              <a:endParaRPr lang="en-US" sz="1600" b="1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 flipH="1">
            <a:off x="762000" y="3770854"/>
            <a:ext cx="2691581" cy="1138627"/>
            <a:chOff x="5108977" y="2529157"/>
            <a:chExt cx="2691581" cy="1138627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335" y="2529157"/>
              <a:ext cx="2311223" cy="1138627"/>
            </a:xfrm>
            <a:prstGeom prst="rect">
              <a:avLst/>
            </a:prstGeom>
          </p:spPr>
        </p:pic>
        <p:pic>
          <p:nvPicPr>
            <p:cNvPr id="203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108977" y="2641202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" name="Rectangle 203"/>
            <p:cNvSpPr/>
            <p:nvPr/>
          </p:nvSpPr>
          <p:spPr>
            <a:xfrm>
              <a:off x="5557117" y="2660366"/>
              <a:ext cx="217086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To make it a perfect cube we need to multiply 3 on both the sides.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 flipH="1">
            <a:off x="990600" y="3867150"/>
            <a:ext cx="2357920" cy="867391"/>
            <a:chOff x="5337583" y="2630316"/>
            <a:chExt cx="2357920" cy="867391"/>
          </a:xfrm>
        </p:grpSpPr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391" y="2682386"/>
              <a:ext cx="2101112" cy="792124"/>
            </a:xfrm>
            <a:prstGeom prst="rect">
              <a:avLst/>
            </a:prstGeom>
          </p:spPr>
        </p:pic>
        <p:pic>
          <p:nvPicPr>
            <p:cNvPr id="212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37583" y="2630316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3" name="Rectangle 212"/>
            <p:cNvSpPr/>
            <p:nvPr/>
          </p:nvSpPr>
          <p:spPr>
            <a:xfrm>
              <a:off x="5655793" y="2801884"/>
              <a:ext cx="1973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Now multiply 3 </a:t>
              </a:r>
            </a:p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 both the sides</a:t>
              </a:r>
            </a:p>
          </p:txBody>
        </p:sp>
      </p:grpSp>
      <p:sp>
        <p:nvSpPr>
          <p:cNvPr id="119" name="Oval Callout 118"/>
          <p:cNvSpPr/>
          <p:nvPr/>
        </p:nvSpPr>
        <p:spPr>
          <a:xfrm>
            <a:off x="3652951" y="984910"/>
            <a:ext cx="494595" cy="368638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28"/>
          <a:stretch/>
        </p:blipFill>
        <p:spPr>
          <a:xfrm>
            <a:off x="6926194" y="708533"/>
            <a:ext cx="1823219" cy="2105005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306283" y="932989"/>
            <a:ext cx="990606" cy="1737360"/>
            <a:chOff x="5888126" y="1829596"/>
            <a:chExt cx="1600199" cy="1737360"/>
          </a:xfrm>
        </p:grpSpPr>
        <p:cxnSp>
          <p:nvCxnSpPr>
            <p:cNvPr id="134" name="Straight Connector 133"/>
            <p:cNvCxnSpPr/>
            <p:nvPr/>
          </p:nvCxnSpPr>
          <p:spPr>
            <a:xfrm rot="5400000" flipH="1" flipV="1">
              <a:off x="5762135" y="2697634"/>
              <a:ext cx="173736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790799" y="888439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790799" y="1150381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790799" y="1428982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350503" y="901139"/>
            <a:ext cx="415130" cy="31027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350503" y="1163081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306289" y="1471771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350503" y="1441682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306289" y="1739339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790799" y="1742356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350503" y="1755056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306289" y="2052713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790799" y="2048508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7306289" y="235456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7350503" y="2048508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790799" y="2389357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73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259031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/>
          <p:cNvCxnSpPr/>
          <p:nvPr/>
        </p:nvCxnSpPr>
        <p:spPr>
          <a:xfrm>
            <a:off x="1741803" y="1706254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7319438" y="915065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7332173" y="1735908"/>
            <a:ext cx="344104" cy="62166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83797" y="1396092"/>
            <a:ext cx="7922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× 3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82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6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4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20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5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000"/>
                            </p:stCondLst>
                            <p:childTnLst>
                              <p:par>
                                <p:cTn id="278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9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1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3500"/>
                            </p:stCondLst>
                            <p:childTnLst>
                              <p:par>
                                <p:cTn id="2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500"/>
                            </p:stCondLst>
                            <p:childTnLst>
                              <p:par>
                                <p:cTn id="3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1000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13" grpId="0"/>
      <p:bldP spid="153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2" grpId="0" animBg="1"/>
      <p:bldP spid="156" grpId="0" uiExpand="1" build="allAtOnce"/>
      <p:bldP spid="184" grpId="0"/>
      <p:bldP spid="184" grpId="1"/>
      <p:bldP spid="184" grpId="2"/>
      <p:bldP spid="119" grpId="0" animBg="1"/>
      <p:bldP spid="119" grpId="1" animBg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1" grpId="0"/>
      <p:bldP spid="141" grpId="1"/>
      <p:bldP spid="143" grpId="0"/>
      <p:bldP spid="143" grpId="1"/>
      <p:bldP spid="146" grpId="0"/>
      <p:bldP spid="146" grpId="1"/>
      <p:bldP spid="147" grpId="0"/>
      <p:bldP spid="147" grpId="1"/>
      <p:bldP spid="149" grpId="0"/>
      <p:bldP spid="149" grpId="1"/>
      <p:bldP spid="151" grpId="0"/>
      <p:bldP spid="151" grpId="1"/>
      <p:bldP spid="152" grpId="0"/>
      <p:bldP spid="152" grpId="1"/>
      <p:bldP spid="76" grpId="0" animBg="1"/>
      <p:bldP spid="76" grpId="1" animBg="1"/>
      <p:bldP spid="77" grpId="0" animBg="1"/>
      <p:bldP spid="77" grpId="1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06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322919" y="255155"/>
            <a:ext cx="3999813" cy="374571"/>
          </a:xfrm>
          <a:prstGeom prst="roundRect">
            <a:avLst/>
          </a:prstGeom>
          <a:solidFill>
            <a:srgbClr val="00FFFF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Cube of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Positive / Negative Number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52830" y="928187"/>
            <a:ext cx="3097188" cy="359954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Find </a:t>
            </a:r>
            <a:r>
              <a:rPr lang="en-US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the cube of </a:t>
            </a:r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6 and (–6)</a:t>
            </a:r>
          </a:p>
        </p:txBody>
      </p:sp>
      <p:sp>
        <p:nvSpPr>
          <p:cNvPr id="4" name="Right Brace 3"/>
          <p:cNvSpPr/>
          <p:nvPr/>
        </p:nvSpPr>
        <p:spPr>
          <a:xfrm rot="16200000">
            <a:off x="3702557" y="-767984"/>
            <a:ext cx="467993" cy="4714135"/>
          </a:xfrm>
          <a:prstGeom prst="rightBrace">
            <a:avLst>
              <a:gd name="adj1" fmla="val 150062"/>
              <a:gd name="adj2" fmla="val 49898"/>
            </a:avLst>
          </a:prstGeom>
          <a:ln w="19050"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7176" y="1812925"/>
            <a:ext cx="4094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6</a:t>
            </a:r>
            <a:r>
              <a:rPr lang="en-US" sz="1600" b="1" baseline="30000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baseline="30000" dirty="0">
              <a:solidFill>
                <a:srgbClr val="0000FF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1701" y="2142131"/>
            <a:ext cx="1116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6 × 6 × 6</a:t>
            </a:r>
            <a:endParaRPr lang="en-US" sz="1600" dirty="0">
              <a:solidFill>
                <a:srgbClr val="0000FF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51701" y="2510939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216</a:t>
            </a:r>
            <a:endParaRPr lang="en-US" sz="1600" dirty="0">
              <a:solidFill>
                <a:srgbClr val="0000FF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98646" y="1809750"/>
            <a:ext cx="685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(–6)</a:t>
            </a:r>
            <a:r>
              <a:rPr lang="en-US" sz="1600" b="1" baseline="30000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baseline="30000" dirty="0">
              <a:solidFill>
                <a:srgbClr val="0000FF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07056" y="2118614"/>
            <a:ext cx="18081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(–6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) × (–6) × (–6) </a:t>
            </a:r>
            <a:endParaRPr lang="en-US" sz="1600" dirty="0">
              <a:solidFill>
                <a:srgbClr val="0000FF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07056" y="2495550"/>
            <a:ext cx="766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– 216</a:t>
            </a:r>
            <a:endParaRPr lang="en-US" sz="1600" dirty="0">
              <a:solidFill>
                <a:srgbClr val="0000FF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2556" y="3119380"/>
            <a:ext cx="2321496" cy="338554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REMEMBER THIS :-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6515" y="21267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6515" y="249555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81600" y="2126742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81600" y="2495550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=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870779" y="3459192"/>
            <a:ext cx="949" cy="4380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1080856" y="3672843"/>
            <a:ext cx="949" cy="438044"/>
          </a:xfrm>
          <a:prstGeom prst="line">
            <a:avLst/>
          </a:prstGeom>
          <a:ln w="19050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355766" y="3721835"/>
            <a:ext cx="37930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Cube of positive number is positive 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870779" y="3899202"/>
            <a:ext cx="949" cy="438044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1080856" y="4112853"/>
            <a:ext cx="949" cy="438044"/>
          </a:xfrm>
          <a:prstGeom prst="line">
            <a:avLst/>
          </a:prstGeom>
          <a:ln w="19050">
            <a:solidFill>
              <a:srgbClr val="0000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355766" y="4161845"/>
            <a:ext cx="38427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Cube of negative</a:t>
            </a: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 </a:t>
            </a:r>
            <a:r>
              <a:rPr lang="en-US" sz="1500" b="1" dirty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number is </a:t>
            </a:r>
            <a:r>
              <a:rPr lang="en-US" sz="1500" b="1" dirty="0" smtClean="0">
                <a:solidFill>
                  <a:srgbClr val="002060"/>
                </a:solidFill>
                <a:latin typeface="Bookman Old Style" panose="02050604050505020204" pitchFamily="18" charset="0"/>
                <a:cs typeface="Arial" charset="0"/>
              </a:rPr>
              <a:t>negative</a:t>
            </a:r>
            <a:endParaRPr lang="en-US" sz="1500" b="1" dirty="0">
              <a:solidFill>
                <a:srgbClr val="00206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5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56" grpId="0" animBg="1"/>
      <p:bldP spid="11" grpId="0"/>
      <p:bldP spid="21" grpId="0"/>
      <p:bldP spid="23" grpId="0"/>
      <p:bldP spid="24" grpId="0"/>
      <p:bldP spid="28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478160" y="1413615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84997" y="1413615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675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523988" y="141361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744797" y="1413615"/>
            <a:ext cx="1379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82508" y="1809750"/>
            <a:ext cx="3242142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675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11628" y="2190750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266793" y="2190750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[675]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853743" y="2190750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247842" y="21907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484100" y="2190750"/>
            <a:ext cx="2102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× 3 × 3 × 5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397865" y="2198317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04200" y="259352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592261" y="259352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3375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247842" y="259352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2474348" y="2593520"/>
            <a:ext cx="2395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× 5 × 5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 5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1628" y="2952750"/>
            <a:ext cx="395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 3375 becomes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Horizontal Scroll 1"/>
          <p:cNvSpPr/>
          <p:nvPr/>
        </p:nvSpPr>
        <p:spPr>
          <a:xfrm>
            <a:off x="526928" y="3201894"/>
            <a:ext cx="4959472" cy="865372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589347" y="3344636"/>
            <a:ext cx="5211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Thus, the smallest required number to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multiply 675 to make  it a perfect cube is 5.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587698" y="1382837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20" name="Flowchart: Stored Data 17"/>
          <p:cNvSpPr/>
          <p:nvPr/>
        </p:nvSpPr>
        <p:spPr>
          <a:xfrm flipV="1">
            <a:off x="751292" y="329521"/>
            <a:ext cx="6792508" cy="901867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22" name="Oval 121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19" name="Oval Callout 118"/>
          <p:cNvSpPr/>
          <p:nvPr/>
        </p:nvSpPr>
        <p:spPr>
          <a:xfrm>
            <a:off x="3639787" y="967962"/>
            <a:ext cx="449632" cy="368638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4489501" y="1576403"/>
            <a:ext cx="1470599" cy="596285"/>
            <a:chOff x="3568052" y="1430626"/>
            <a:chExt cx="1378879" cy="589909"/>
          </a:xfrm>
        </p:grpSpPr>
        <p:sp>
          <p:nvSpPr>
            <p:cNvPr id="126" name="Rounded Rectangle 125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27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675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28" name="Picture 1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6761" y="1405941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Group 128"/>
          <p:cNvGrpSpPr/>
          <p:nvPr/>
        </p:nvGrpSpPr>
        <p:grpSpPr>
          <a:xfrm>
            <a:off x="1015127" y="3638550"/>
            <a:ext cx="3029266" cy="924647"/>
            <a:chOff x="958532" y="393653"/>
            <a:chExt cx="3029266" cy="924647"/>
          </a:xfrm>
        </p:grpSpPr>
        <p:grpSp>
          <p:nvGrpSpPr>
            <p:cNvPr id="130" name="Group 129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44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31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0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8" name="Group 157"/>
          <p:cNvGrpSpPr/>
          <p:nvPr/>
        </p:nvGrpSpPr>
        <p:grpSpPr>
          <a:xfrm flipH="1">
            <a:off x="1151507" y="3644807"/>
            <a:ext cx="2747049" cy="1138627"/>
            <a:chOff x="5053509" y="2529157"/>
            <a:chExt cx="2747049" cy="1138627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335" y="2529157"/>
              <a:ext cx="2311223" cy="1138627"/>
            </a:xfrm>
            <a:prstGeom prst="rect">
              <a:avLst/>
            </a:prstGeom>
          </p:spPr>
        </p:pic>
        <p:pic>
          <p:nvPicPr>
            <p:cNvPr id="166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53509" y="2550126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0" name="Rectangle 169"/>
            <p:cNvSpPr/>
            <p:nvPr/>
          </p:nvSpPr>
          <p:spPr>
            <a:xfrm>
              <a:off x="5557117" y="2660366"/>
              <a:ext cx="217086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To make it a perfect cube we need to multiply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5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 both the sides.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 flipH="1">
            <a:off x="1358267" y="3695308"/>
            <a:ext cx="2510145" cy="979222"/>
            <a:chOff x="5217837" y="2510885"/>
            <a:chExt cx="2510145" cy="979222"/>
          </a:xfrm>
        </p:grpSpPr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117" y="2510885"/>
              <a:ext cx="1987660" cy="979222"/>
            </a:xfrm>
            <a:prstGeom prst="rect">
              <a:avLst/>
            </a:prstGeom>
          </p:spPr>
        </p:pic>
        <p:pic>
          <p:nvPicPr>
            <p:cNvPr id="192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17837" y="2532342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0" name="Rectangle 199"/>
            <p:cNvSpPr/>
            <p:nvPr/>
          </p:nvSpPr>
          <p:spPr>
            <a:xfrm>
              <a:off x="5557117" y="2660366"/>
              <a:ext cx="217086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One number is not there to make the group of  3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 flipH="1">
            <a:off x="1521950" y="3672873"/>
            <a:ext cx="2374568" cy="913255"/>
            <a:chOff x="5320756" y="2532342"/>
            <a:chExt cx="2374568" cy="913255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807" y="2555395"/>
              <a:ext cx="1806964" cy="890202"/>
            </a:xfrm>
            <a:prstGeom prst="rect">
              <a:avLst/>
            </a:prstGeom>
          </p:spPr>
        </p:pic>
        <p:pic>
          <p:nvPicPr>
            <p:cNvPr id="203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20756" y="2532342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" name="Rectangle 203"/>
            <p:cNvSpPr/>
            <p:nvPr/>
          </p:nvSpPr>
          <p:spPr>
            <a:xfrm>
              <a:off x="5524459" y="2660366"/>
              <a:ext cx="217086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three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same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</a:t>
              </a:r>
              <a:endParaRPr lang="en-US" sz="1600" b="1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 flipH="1">
            <a:off x="1523988" y="3695806"/>
            <a:ext cx="2374568" cy="904318"/>
            <a:chOff x="5320756" y="2532342"/>
            <a:chExt cx="2374568" cy="904318"/>
          </a:xfrm>
        </p:grpSpPr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044" y="2586104"/>
              <a:ext cx="1726489" cy="850556"/>
            </a:xfrm>
            <a:prstGeom prst="rect">
              <a:avLst/>
            </a:prstGeom>
          </p:spPr>
        </p:pic>
        <p:pic>
          <p:nvPicPr>
            <p:cNvPr id="212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20756" y="2532342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3" name="Rectangle 212"/>
            <p:cNvSpPr/>
            <p:nvPr/>
          </p:nvSpPr>
          <p:spPr>
            <a:xfrm>
              <a:off x="5524459" y="2751038"/>
              <a:ext cx="2170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Now multiply 5</a:t>
              </a:r>
            </a:p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 both the sides</a:t>
              </a:r>
            </a:p>
          </p:txBody>
        </p:sp>
      </p:grp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86"/>
          <a:stretch/>
        </p:blipFill>
        <p:spPr>
          <a:xfrm>
            <a:off x="6936571" y="963590"/>
            <a:ext cx="1840543" cy="2030819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297750" y="1129940"/>
            <a:ext cx="990606" cy="1737360"/>
            <a:chOff x="5888126" y="1829596"/>
            <a:chExt cx="1600199" cy="1737360"/>
          </a:xfrm>
        </p:grpSpPr>
        <p:cxnSp>
          <p:nvCxnSpPr>
            <p:cNvPr id="134" name="Straight Connector 133"/>
            <p:cNvCxnSpPr/>
            <p:nvPr/>
          </p:nvCxnSpPr>
          <p:spPr>
            <a:xfrm rot="5400000" flipH="1" flipV="1">
              <a:off x="5762135" y="2697634"/>
              <a:ext cx="173736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772218" y="1085390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675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772218" y="1347332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772218" y="1625933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341970" y="1098090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341970" y="1360032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297756" y="166872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341970" y="163863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297756" y="193629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772218" y="1939307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341970" y="1952007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297756" y="2249664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772218" y="2245459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7297756" y="2551511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7341970" y="2245459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772218" y="2586308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14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4" y="3313461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" name="Straight Connector 214"/>
          <p:cNvCxnSpPr/>
          <p:nvPr/>
        </p:nvCxnSpPr>
        <p:spPr>
          <a:xfrm>
            <a:off x="1838294" y="1706254"/>
            <a:ext cx="92667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ounded Rectangle 215"/>
          <p:cNvSpPr/>
          <p:nvPr/>
        </p:nvSpPr>
        <p:spPr>
          <a:xfrm>
            <a:off x="7311776" y="1121899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7322767" y="1970365"/>
            <a:ext cx="344104" cy="56514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49195" y="1413615"/>
            <a:ext cx="7922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5 × 5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out the smallest number by which each of the following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multiplied to obtain a perfect cube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(iv) 675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4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4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500"/>
                            </p:stCondLst>
                            <p:childTnLst>
                              <p:par>
                                <p:cTn id="2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000"/>
                            </p:stCondLst>
                            <p:childTnLst>
                              <p:par>
                                <p:cTn id="271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4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00"/>
                            </p:stCondLst>
                            <p:childTnLst>
                              <p:par>
                                <p:cTn id="2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"/>
                            </p:stCondLst>
                            <p:childTnLst>
                              <p:par>
                                <p:cTn id="2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500"/>
                            </p:stCondLst>
                            <p:childTnLst>
                              <p:par>
                                <p:cTn id="2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000"/>
                            </p:stCondLst>
                            <p:childTnLst>
                              <p:par>
                                <p:cTn id="2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000"/>
                            </p:stCondLst>
                            <p:childTnLst>
                              <p:par>
                                <p:cTn id="3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13" grpId="0"/>
      <p:bldP spid="153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2" grpId="0" animBg="1"/>
      <p:bldP spid="156" grpId="0" uiExpand="1" build="allAtOnce"/>
      <p:bldP spid="184" grpId="0"/>
      <p:bldP spid="184" grpId="1"/>
      <p:bldP spid="184" grpId="2"/>
      <p:bldP spid="119" grpId="0" animBg="1"/>
      <p:bldP spid="119" grpId="1" animBg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1" grpId="0"/>
      <p:bldP spid="141" grpId="1"/>
      <p:bldP spid="143" grpId="0"/>
      <p:bldP spid="143" grpId="1"/>
      <p:bldP spid="146" grpId="0"/>
      <p:bldP spid="146" grpId="1"/>
      <p:bldP spid="147" grpId="0"/>
      <p:bldP spid="147" grpId="1"/>
      <p:bldP spid="149" grpId="0"/>
      <p:bldP spid="149" grpId="1"/>
      <p:bldP spid="151" grpId="0"/>
      <p:bldP spid="151" grpId="1"/>
      <p:bldP spid="152" grpId="0"/>
      <p:bldP spid="152" grpId="1"/>
      <p:bldP spid="216" grpId="0" animBg="1"/>
      <p:bldP spid="216" grpId="1" animBg="1"/>
      <p:bldP spid="217" grpId="0" animBg="1"/>
      <p:bldP spid="217" grpId="1" animBg="1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499932" y="1395954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84997" y="1395954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534874" y="13959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752600" y="1395954"/>
            <a:ext cx="1004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82508" y="1760288"/>
            <a:ext cx="3250639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100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40990" y="2177726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72932" y="2177726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[100]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763482" y="2177726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× 2 × 5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572395" y="217772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800209" y="2177726"/>
            <a:ext cx="18595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5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338542" y="2177726"/>
            <a:ext cx="9834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2 × 5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682508" y="260605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945962" y="260605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1000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566393" y="26060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2801342" y="2606050"/>
            <a:ext cx="2532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2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5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× 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40990" y="2973424"/>
            <a:ext cx="41836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 becomes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Horizontal Scroll 1"/>
          <p:cNvSpPr/>
          <p:nvPr/>
        </p:nvSpPr>
        <p:spPr>
          <a:xfrm>
            <a:off x="509373" y="3252115"/>
            <a:ext cx="5395462" cy="786702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582677" y="3388180"/>
            <a:ext cx="5388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Thus, the smallest required number to multiply 100 to make  it a perfect cube is 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2 × 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5.</a:t>
            </a:r>
            <a:endParaRPr lang="en-US" sz="16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519225" y="139595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202944" y="139595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28" name="Flowchart: Stored Data 17"/>
          <p:cNvSpPr/>
          <p:nvPr/>
        </p:nvSpPr>
        <p:spPr>
          <a:xfrm flipV="1">
            <a:off x="751292" y="329521"/>
            <a:ext cx="6792508" cy="901867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30" name="Oval 129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27" name="Oval Callout 126"/>
          <p:cNvSpPr/>
          <p:nvPr/>
        </p:nvSpPr>
        <p:spPr>
          <a:xfrm>
            <a:off x="3099339" y="988171"/>
            <a:ext cx="494595" cy="368638"/>
          </a:xfrm>
          <a:prstGeom prst="wedgeEllipseCallout">
            <a:avLst>
              <a:gd name="adj1" fmla="val 3377"/>
              <a:gd name="adj2" fmla="val 6545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6" name="Oval Callout 125"/>
          <p:cNvSpPr/>
          <p:nvPr/>
        </p:nvSpPr>
        <p:spPr>
          <a:xfrm>
            <a:off x="3657519" y="999057"/>
            <a:ext cx="494595" cy="368638"/>
          </a:xfrm>
          <a:prstGeom prst="wedgeEllipseCallout">
            <a:avLst>
              <a:gd name="adj1" fmla="val -40641"/>
              <a:gd name="adj2" fmla="val 6545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3840147" y="1258522"/>
            <a:ext cx="3029266" cy="924647"/>
            <a:chOff x="958532" y="393653"/>
            <a:chExt cx="3029266" cy="924647"/>
          </a:xfrm>
        </p:grpSpPr>
        <p:grpSp>
          <p:nvGrpSpPr>
            <p:cNvPr id="150" name="Group 149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55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 flipH="1">
                <a:off x="5648800" y="-316944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5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5" name="Group 164"/>
          <p:cNvGrpSpPr/>
          <p:nvPr/>
        </p:nvGrpSpPr>
        <p:grpSpPr>
          <a:xfrm>
            <a:off x="3729973" y="4038817"/>
            <a:ext cx="1470599" cy="596285"/>
            <a:chOff x="3568052" y="1430626"/>
            <a:chExt cx="1378879" cy="589909"/>
          </a:xfrm>
        </p:grpSpPr>
        <p:sp>
          <p:nvSpPr>
            <p:cNvPr id="166" name="Rounded Rectangle 165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70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100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71" name="Picture 17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7233" y="3868355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3" name="Group 182"/>
          <p:cNvGrpSpPr/>
          <p:nvPr/>
        </p:nvGrpSpPr>
        <p:grpSpPr>
          <a:xfrm flipH="1">
            <a:off x="729698" y="3678110"/>
            <a:ext cx="2747049" cy="1138627"/>
            <a:chOff x="5053509" y="2529157"/>
            <a:chExt cx="2747049" cy="1138627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335" y="2529157"/>
              <a:ext cx="2311223" cy="1138627"/>
            </a:xfrm>
            <a:prstGeom prst="rect">
              <a:avLst/>
            </a:prstGeom>
          </p:spPr>
        </p:pic>
        <p:pic>
          <p:nvPicPr>
            <p:cNvPr id="199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53509" y="2550126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0" name="Rectangle 199"/>
            <p:cNvSpPr/>
            <p:nvPr/>
          </p:nvSpPr>
          <p:spPr>
            <a:xfrm>
              <a:off x="5557117" y="2638594"/>
              <a:ext cx="217086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To make it a perfect cube we need to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multiply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2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 5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 on both the sides.</a:t>
              </a:r>
            </a:p>
          </p:txBody>
        </p:sp>
      </p:grpSp>
      <p:grpSp>
        <p:nvGrpSpPr>
          <p:cNvPr id="201" name="Group 200"/>
          <p:cNvGrpSpPr/>
          <p:nvPr/>
        </p:nvGrpSpPr>
        <p:grpSpPr>
          <a:xfrm flipH="1">
            <a:off x="762356" y="3710471"/>
            <a:ext cx="2717996" cy="968484"/>
            <a:chOff x="5082564" y="2605250"/>
            <a:chExt cx="2717996" cy="968484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337" y="2605250"/>
              <a:ext cx="2311223" cy="964560"/>
            </a:xfrm>
            <a:prstGeom prst="rect">
              <a:avLst/>
            </a:prstGeom>
          </p:spPr>
        </p:pic>
        <p:pic>
          <p:nvPicPr>
            <p:cNvPr id="203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82564" y="2619604"/>
              <a:ext cx="581086" cy="954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" name="Rectangle 203"/>
            <p:cNvSpPr/>
            <p:nvPr/>
          </p:nvSpPr>
          <p:spPr>
            <a:xfrm>
              <a:off x="5578889" y="2725682"/>
              <a:ext cx="217086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Two numbers are not there to make the group of  3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 flipH="1">
            <a:off x="748296" y="3701520"/>
            <a:ext cx="2560950" cy="913417"/>
            <a:chOff x="5217837" y="2616245"/>
            <a:chExt cx="2560950" cy="913417"/>
          </a:xfrm>
        </p:grpSpPr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7564" y="2616245"/>
              <a:ext cx="2311223" cy="913417"/>
            </a:xfrm>
            <a:prstGeom prst="rect">
              <a:avLst/>
            </a:prstGeom>
          </p:spPr>
        </p:pic>
        <p:pic>
          <p:nvPicPr>
            <p:cNvPr id="212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17837" y="2619430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3" name="Rectangle 212"/>
            <p:cNvSpPr/>
            <p:nvPr/>
          </p:nvSpPr>
          <p:spPr>
            <a:xfrm>
              <a:off x="5589775" y="2703910"/>
              <a:ext cx="217086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The prime factors are </a:t>
              </a: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not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in the group of triplets</a:t>
              </a:r>
              <a:endParaRPr lang="en-US" sz="1600" b="1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14" name="Group 213"/>
          <p:cNvGrpSpPr/>
          <p:nvPr/>
        </p:nvGrpSpPr>
        <p:grpSpPr>
          <a:xfrm flipH="1">
            <a:off x="729698" y="3691940"/>
            <a:ext cx="2507905" cy="788948"/>
            <a:chOff x="5252735" y="2658857"/>
            <a:chExt cx="2507905" cy="788948"/>
          </a:xfrm>
        </p:grpSpPr>
        <p:pic>
          <p:nvPicPr>
            <p:cNvPr id="215" name="Picture 2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652" y="2668773"/>
              <a:ext cx="2199050" cy="779032"/>
            </a:xfrm>
            <a:prstGeom prst="rect">
              <a:avLst/>
            </a:prstGeom>
          </p:spPr>
        </p:pic>
        <p:pic>
          <p:nvPicPr>
            <p:cNvPr id="216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52735" y="2658857"/>
              <a:ext cx="480236" cy="788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7" name="Rectangle 216"/>
            <p:cNvSpPr/>
            <p:nvPr/>
          </p:nvSpPr>
          <p:spPr>
            <a:xfrm>
              <a:off x="5589775" y="2801884"/>
              <a:ext cx="2170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Now multiply 2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 5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 </a:t>
              </a:r>
            </a:p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 both the sides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 flipH="1">
            <a:off x="751469" y="3724825"/>
            <a:ext cx="2098197" cy="766840"/>
            <a:chOff x="5506037" y="2678647"/>
            <a:chExt cx="2098197" cy="766840"/>
          </a:xfrm>
        </p:grpSpPr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890" y="2678647"/>
              <a:ext cx="1940344" cy="766840"/>
            </a:xfrm>
            <a:prstGeom prst="rect">
              <a:avLst/>
            </a:prstGeom>
          </p:spPr>
        </p:pic>
        <p:pic>
          <p:nvPicPr>
            <p:cNvPr id="221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506037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2" name="Rectangle 221"/>
            <p:cNvSpPr/>
            <p:nvPr/>
          </p:nvSpPr>
          <p:spPr>
            <a:xfrm>
              <a:off x="5778156" y="2703910"/>
              <a:ext cx="179410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</a:t>
              </a: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same factor</a:t>
              </a:r>
              <a:endParaRPr lang="en-US" sz="1600" b="1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224" name="Straight Connector 223"/>
          <p:cNvCxnSpPr/>
          <p:nvPr/>
        </p:nvCxnSpPr>
        <p:spPr>
          <a:xfrm>
            <a:off x="1835261" y="1706254"/>
            <a:ext cx="47553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0"/>
          <a:stretch/>
        </p:blipFill>
        <p:spPr>
          <a:xfrm>
            <a:off x="7000862" y="753943"/>
            <a:ext cx="1685938" cy="1707903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296083" y="932860"/>
            <a:ext cx="990606" cy="1371600"/>
            <a:chOff x="5888126" y="1829596"/>
            <a:chExt cx="1600199" cy="1371600"/>
          </a:xfrm>
        </p:grpSpPr>
        <p:cxnSp>
          <p:nvCxnSpPr>
            <p:cNvPr id="134" name="Straight Connector 133"/>
            <p:cNvCxnSpPr/>
            <p:nvPr/>
          </p:nvCxnSpPr>
          <p:spPr>
            <a:xfrm rot="5400000" flipH="1" flipV="1">
              <a:off x="5945015" y="2514754"/>
              <a:ext cx="137160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770551" y="888310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770551" y="1150252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770551" y="1428853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340303" y="901010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340303" y="1162952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296089" y="147164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340303" y="144155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296089" y="173921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770551" y="1742227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340303" y="1754927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296089" y="2052584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770551" y="2048379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29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00" y="3355524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32374" y="1395954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5 × 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7310301" y="895782"/>
            <a:ext cx="344104" cy="56514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7310297" y="1483622"/>
            <a:ext cx="344104" cy="56514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out the smallest number by which each of the following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multiplied to obtain a perfect cube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(v) 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0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8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0" dur="4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5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000"/>
                            </p:stCondLst>
                            <p:childTnLst>
                              <p:par>
                                <p:cTn id="279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0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2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00"/>
                            </p:stCondLst>
                            <p:childTnLst>
                              <p:par>
                                <p:cTn id="2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500"/>
                            </p:stCondLst>
                            <p:childTnLst>
                              <p:par>
                                <p:cTn id="2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000"/>
                            </p:stCondLst>
                            <p:childTnLst>
                              <p:par>
                                <p:cTn id="3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13" grpId="0"/>
      <p:bldP spid="153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2" grpId="0" animBg="1"/>
      <p:bldP spid="156" grpId="0"/>
      <p:bldP spid="184" grpId="0"/>
      <p:bldP spid="184" grpId="1"/>
      <p:bldP spid="184" grpId="2"/>
      <p:bldP spid="112" grpId="0"/>
      <p:bldP spid="112" grpId="1"/>
      <p:bldP spid="112" grpId="2"/>
      <p:bldP spid="127" grpId="0" animBg="1"/>
      <p:bldP spid="127" grpId="1" animBg="1"/>
      <p:bldP spid="126" grpId="0" animBg="1"/>
      <p:bldP spid="126" grpId="1" animBg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1" grpId="0"/>
      <p:bldP spid="141" grpId="1"/>
      <p:bldP spid="143" grpId="0"/>
      <p:bldP spid="143" grpId="1"/>
      <p:bldP spid="146" grpId="0"/>
      <p:bldP spid="146" grpId="1"/>
      <p:bldP spid="147" grpId="0"/>
      <p:bldP spid="147" grpId="1"/>
      <p:bldP spid="149" grpId="0"/>
      <p:bldP spid="149" grpId="1"/>
      <p:bldP spid="6" grpId="0"/>
      <p:bldP spid="230" grpId="0" animBg="1"/>
      <p:bldP spid="230" grpId="1" animBg="1"/>
      <p:bldP spid="231" grpId="0" animBg="1"/>
      <p:bldP spid="23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510818" y="1312874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06769" y="131287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81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371584" y="131287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625051" y="1312874"/>
            <a:ext cx="13129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82508" y="2019879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431323" y="201987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[81]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920240" y="2019879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÷ 3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52675" y="201987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580489" y="2019879"/>
            <a:ext cx="16867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× 3 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86029" y="2019879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÷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682508" y="238833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014818" y="238833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27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357559" y="238833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2592509" y="2388330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2508" y="2724124"/>
            <a:ext cx="2765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i.e. 27 is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Horizontal Scroll 1"/>
          <p:cNvSpPr/>
          <p:nvPr/>
        </p:nvSpPr>
        <p:spPr>
          <a:xfrm>
            <a:off x="516200" y="2996630"/>
            <a:ext cx="4586408" cy="818645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579128" y="3126894"/>
            <a:ext cx="4717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Thus, the smallest required number to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divide 81 to make  it a perfect cube is 3.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82508" y="1662314"/>
            <a:ext cx="303242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81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3082605" y="1287602"/>
            <a:ext cx="488747" cy="335125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273005" y="131287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031705" y="131287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16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18" name="Oval 117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3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smallest number by which each of the following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divided to obtain a perfect cube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) 81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5022901" y="1412945"/>
            <a:ext cx="1470599" cy="596285"/>
            <a:chOff x="3568052" y="1430626"/>
            <a:chExt cx="1378879" cy="589909"/>
          </a:xfrm>
        </p:grpSpPr>
        <p:sp>
          <p:nvSpPr>
            <p:cNvPr id="129" name="Rounded Rectangle 128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30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81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31" name="Picture 1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0161" y="1242483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/>
          <p:cNvGrpSpPr/>
          <p:nvPr/>
        </p:nvGrpSpPr>
        <p:grpSpPr>
          <a:xfrm>
            <a:off x="931053" y="3744136"/>
            <a:ext cx="3029266" cy="924647"/>
            <a:chOff x="958532" y="393653"/>
            <a:chExt cx="3029266" cy="924647"/>
          </a:xfrm>
        </p:grpSpPr>
        <p:grpSp>
          <p:nvGrpSpPr>
            <p:cNvPr id="144" name="Group 143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52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5648800" y="-316944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5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1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7" name="Oval Callout 126"/>
          <p:cNvSpPr/>
          <p:nvPr/>
        </p:nvSpPr>
        <p:spPr>
          <a:xfrm>
            <a:off x="3153540" y="861374"/>
            <a:ext cx="449632" cy="368638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58" name="Group 157"/>
          <p:cNvGrpSpPr/>
          <p:nvPr/>
        </p:nvGrpSpPr>
        <p:grpSpPr>
          <a:xfrm flipH="1">
            <a:off x="1148788" y="3701533"/>
            <a:ext cx="2747049" cy="1138627"/>
            <a:chOff x="5053509" y="2529157"/>
            <a:chExt cx="2747049" cy="1138627"/>
          </a:xfrm>
        </p:grpSpPr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335" y="2529157"/>
              <a:ext cx="2311223" cy="1138627"/>
            </a:xfrm>
            <a:prstGeom prst="rect">
              <a:avLst/>
            </a:prstGeom>
          </p:spPr>
        </p:pic>
        <p:pic>
          <p:nvPicPr>
            <p:cNvPr id="166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53509" y="2550126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0" name="Rectangle 169"/>
            <p:cNvSpPr/>
            <p:nvPr/>
          </p:nvSpPr>
          <p:spPr>
            <a:xfrm>
              <a:off x="5557117" y="2638594"/>
              <a:ext cx="217086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To make it a perfect cube we need to divide 3 on both the sides.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 flipH="1">
            <a:off x="1625051" y="3734736"/>
            <a:ext cx="2247872" cy="930095"/>
            <a:chOff x="5333307" y="2607839"/>
            <a:chExt cx="2247872" cy="930095"/>
          </a:xfrm>
        </p:grpSpPr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714" y="2615462"/>
              <a:ext cx="1872465" cy="922472"/>
            </a:xfrm>
            <a:prstGeom prst="rect">
              <a:avLst/>
            </a:prstGeom>
          </p:spPr>
        </p:pic>
        <p:pic>
          <p:nvPicPr>
            <p:cNvPr id="192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33307" y="2607839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0" name="Rectangle 199"/>
            <p:cNvSpPr/>
            <p:nvPr/>
          </p:nvSpPr>
          <p:spPr>
            <a:xfrm>
              <a:off x="5837934" y="2714796"/>
              <a:ext cx="163100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</a:t>
              </a: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same factor</a:t>
              </a:r>
              <a:endParaRPr lang="en-US" sz="1600" b="1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 flipH="1">
            <a:off x="1671976" y="3758164"/>
            <a:ext cx="2223861" cy="788537"/>
            <a:chOff x="5357319" y="2647266"/>
            <a:chExt cx="2223861" cy="788537"/>
          </a:xfrm>
        </p:grpSpPr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715" y="2669892"/>
              <a:ext cx="1872465" cy="759161"/>
            </a:xfrm>
            <a:prstGeom prst="rect">
              <a:avLst/>
            </a:prstGeom>
          </p:spPr>
        </p:pic>
        <p:pic>
          <p:nvPicPr>
            <p:cNvPr id="203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57319" y="2647266"/>
              <a:ext cx="480236" cy="788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" name="Rectangle 203"/>
            <p:cNvSpPr/>
            <p:nvPr/>
          </p:nvSpPr>
          <p:spPr>
            <a:xfrm>
              <a:off x="5723726" y="2780112"/>
              <a:ext cx="1794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Now divide 3 </a:t>
              </a:r>
            </a:p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 both the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sides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 flipH="1">
            <a:off x="1625051" y="3727113"/>
            <a:ext cx="2247872" cy="984862"/>
            <a:chOff x="5333307" y="2607839"/>
            <a:chExt cx="2247872" cy="984862"/>
          </a:xfrm>
        </p:grpSpPr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714" y="2615462"/>
              <a:ext cx="1872465" cy="922472"/>
            </a:xfrm>
            <a:prstGeom prst="rect">
              <a:avLst/>
            </a:prstGeom>
          </p:spPr>
        </p:pic>
        <p:pic>
          <p:nvPicPr>
            <p:cNvPr id="212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33307" y="2607839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3" name="Rectangle 212"/>
            <p:cNvSpPr/>
            <p:nvPr/>
          </p:nvSpPr>
          <p:spPr>
            <a:xfrm>
              <a:off x="5774030" y="2638594"/>
              <a:ext cx="176022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Two numbers are not there to make the group of  3</a:t>
              </a:r>
            </a:p>
          </p:txBody>
        </p:sp>
      </p:grp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43"/>
          <a:stretch/>
        </p:blipFill>
        <p:spPr>
          <a:xfrm>
            <a:off x="7019324" y="720694"/>
            <a:ext cx="1743676" cy="1741152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348550" y="936996"/>
            <a:ext cx="990606" cy="1371600"/>
            <a:chOff x="5888126" y="1829596"/>
            <a:chExt cx="1600199" cy="1371600"/>
          </a:xfrm>
        </p:grpSpPr>
        <p:cxnSp>
          <p:nvCxnSpPr>
            <p:cNvPr id="134" name="Straight Connector 133"/>
            <p:cNvCxnSpPr/>
            <p:nvPr/>
          </p:nvCxnSpPr>
          <p:spPr>
            <a:xfrm rot="5400000" flipH="1" flipV="1">
              <a:off x="5945015" y="2514754"/>
              <a:ext cx="137160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818456" y="892446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818456" y="1154388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818456" y="1432989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392770" y="905146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392770" y="1167088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348556" y="1475778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392770" y="1445689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348556" y="1743346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818456" y="1746363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392770" y="175906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348556" y="205672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818456" y="2052515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214" name="Straight Connector 213"/>
          <p:cNvCxnSpPr/>
          <p:nvPr/>
        </p:nvCxnSpPr>
        <p:spPr>
          <a:xfrm>
            <a:off x="1740319" y="1613808"/>
            <a:ext cx="92668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44" y="3073333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38655" y="1312874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367732" y="915224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7" name="Rounded Rectangle 216"/>
          <p:cNvSpPr/>
          <p:nvPr/>
        </p:nvSpPr>
        <p:spPr>
          <a:xfrm>
            <a:off x="7367732" y="1738790"/>
            <a:ext cx="344104" cy="31901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4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7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4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3" presetID="35" presetClass="emph" presetSubtype="0" repeatCount="3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4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6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00"/>
                            </p:stCondLst>
                            <p:childTnLst>
                              <p:par>
                                <p:cTn id="2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500"/>
                            </p:stCondLst>
                            <p:childTnLst>
                              <p:par>
                                <p:cTn id="3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000"/>
                            </p:stCondLst>
                            <p:childTnLst>
                              <p:par>
                                <p:cTn id="3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1000"/>
                            </p:stCondLst>
                            <p:childTnLst>
                              <p:par>
                                <p:cTn id="3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13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2" grpId="0" animBg="1"/>
      <p:bldP spid="156" grpId="0" uiExpand="1" build="allAtOnce"/>
      <p:bldP spid="153" grpId="0"/>
      <p:bldP spid="126" grpId="0" animBg="1"/>
      <p:bldP spid="126" grpId="1" animBg="1"/>
      <p:bldP spid="126" grpId="2" animBg="1"/>
      <p:bldP spid="184" grpId="0"/>
      <p:bldP spid="184" grpId="1"/>
      <p:bldP spid="184" grpId="2"/>
      <p:bldP spid="112" grpId="0"/>
      <p:bldP spid="112" grpId="1"/>
      <p:bldP spid="112" grpId="2"/>
      <p:bldP spid="116" grpId="0" animBg="1"/>
      <p:bldP spid="127" grpId="0" animBg="1"/>
      <p:bldP spid="127" grpId="1" animBg="1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1" grpId="0"/>
      <p:bldP spid="141" grpId="1"/>
      <p:bldP spid="143" grpId="0"/>
      <p:bldP spid="143" grpId="1"/>
      <p:bldP spid="146" grpId="0"/>
      <p:bldP spid="146" grpId="1"/>
      <p:bldP spid="147" grpId="0"/>
      <p:bldP spid="147" grpId="1"/>
      <p:bldP spid="149" grpId="0"/>
      <p:bldP spid="149" grpId="1"/>
      <p:bldP spid="6" grpId="0"/>
      <p:bldP spid="216" grpId="0" animBg="1"/>
      <p:bldP spid="216" grpId="1" animBg="1"/>
      <p:bldP spid="217" grpId="0" animBg="1"/>
      <p:bldP spid="21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27" name="Oval 126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3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smallest number by which each of the following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divided to obtain a perfect cube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(ii) 128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4378978" y="1387433"/>
            <a:ext cx="537622" cy="276963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99533" y="1367337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90600" y="136733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128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84032" y="136733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712947" y="1367337"/>
            <a:ext cx="2863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90595" y="2047124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24830" y="2047124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[128]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728327" y="204712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÷ 2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191426" y="204712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388574" y="2047124"/>
            <a:ext cx="29076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2 × 2 × 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101269" y="2047124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÷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682508" y="2459542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879350" y="245954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64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191426" y="245954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2457041" y="2459542"/>
            <a:ext cx="2324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2 × 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2508" y="2840542"/>
            <a:ext cx="2765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i.e. 64 is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4613488" y="136733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402668" y="136733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82508" y="1710972"/>
            <a:ext cx="327989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128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70" name="Picture 1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4460" y="3977347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Oval Callout 123"/>
          <p:cNvSpPr/>
          <p:nvPr/>
        </p:nvSpPr>
        <p:spPr>
          <a:xfrm>
            <a:off x="4466968" y="801925"/>
            <a:ext cx="449632" cy="405502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4"/>
          <a:stretch/>
        </p:blipFill>
        <p:spPr>
          <a:xfrm>
            <a:off x="6798216" y="705356"/>
            <a:ext cx="1922776" cy="2680939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208281" y="919408"/>
            <a:ext cx="990606" cy="2286000"/>
            <a:chOff x="5888126" y="1829596"/>
            <a:chExt cx="1600199" cy="2286000"/>
          </a:xfrm>
        </p:grpSpPr>
        <p:cxnSp>
          <p:nvCxnSpPr>
            <p:cNvPr id="134" name="Straight Connector 133"/>
            <p:cNvCxnSpPr/>
            <p:nvPr/>
          </p:nvCxnSpPr>
          <p:spPr>
            <a:xfrm rot="5400000" flipH="1" flipV="1">
              <a:off x="5487815" y="2971954"/>
              <a:ext cx="228600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672701" y="874858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672701" y="1136800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672701" y="1415401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252501" y="887558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252501" y="1149500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208287" y="145819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252501" y="1428101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208287" y="1725758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672701" y="1728775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252501" y="1741475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208287" y="203913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672701" y="2034927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252501" y="203905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672701" y="2307519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>
            <a:off x="7208287" y="2350308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7252501" y="2320219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7208287" y="2617876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7672701" y="2620893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252501" y="263359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7208287" y="293125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7672701" y="2927045"/>
            <a:ext cx="68580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1982880" y="3883062"/>
            <a:ext cx="3029266" cy="924647"/>
            <a:chOff x="958532" y="393653"/>
            <a:chExt cx="3029266" cy="924647"/>
          </a:xfrm>
        </p:grpSpPr>
        <p:grpSp>
          <p:nvGrpSpPr>
            <p:cNvPr id="211" name="Group 210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214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 flipH="1">
                <a:off x="5648800" y="-316944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21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3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6" name="Group 215"/>
          <p:cNvGrpSpPr/>
          <p:nvPr/>
        </p:nvGrpSpPr>
        <p:grpSpPr>
          <a:xfrm flipH="1">
            <a:off x="2314811" y="3453934"/>
            <a:ext cx="2747049" cy="1138627"/>
            <a:chOff x="5053509" y="2529157"/>
            <a:chExt cx="2747049" cy="1138627"/>
          </a:xfrm>
        </p:grpSpPr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335" y="2529157"/>
              <a:ext cx="2311223" cy="1138627"/>
            </a:xfrm>
            <a:prstGeom prst="rect">
              <a:avLst/>
            </a:prstGeom>
          </p:spPr>
        </p:pic>
        <p:pic>
          <p:nvPicPr>
            <p:cNvPr id="219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53509" y="2550126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0" name="Rectangle 219"/>
            <p:cNvSpPr/>
            <p:nvPr/>
          </p:nvSpPr>
          <p:spPr>
            <a:xfrm>
              <a:off x="5557117" y="2638594"/>
              <a:ext cx="217086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To make it a perfect cube we need to divide 2 on both the sides.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 flipH="1">
            <a:off x="2718449" y="3502841"/>
            <a:ext cx="2247872" cy="984862"/>
            <a:chOff x="5333307" y="2607839"/>
            <a:chExt cx="2247872" cy="984862"/>
          </a:xfrm>
        </p:grpSpPr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714" y="2615462"/>
              <a:ext cx="1872465" cy="922472"/>
            </a:xfrm>
            <a:prstGeom prst="rect">
              <a:avLst/>
            </a:prstGeom>
          </p:spPr>
        </p:pic>
        <p:pic>
          <p:nvPicPr>
            <p:cNvPr id="224" name="Picture 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33307" y="2607839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9" name="Rectangle 228"/>
            <p:cNvSpPr/>
            <p:nvPr/>
          </p:nvSpPr>
          <p:spPr>
            <a:xfrm>
              <a:off x="5774030" y="2638594"/>
              <a:ext cx="176022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Two numbers are not there to make the group of  3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 flipH="1">
            <a:off x="2727964" y="3589553"/>
            <a:ext cx="2247872" cy="930095"/>
            <a:chOff x="5333307" y="2607839"/>
            <a:chExt cx="2247872" cy="930095"/>
          </a:xfrm>
        </p:grpSpPr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714" y="2615462"/>
              <a:ext cx="1872465" cy="922472"/>
            </a:xfrm>
            <a:prstGeom prst="rect">
              <a:avLst/>
            </a:prstGeom>
          </p:spPr>
        </p:pic>
        <p:pic>
          <p:nvPicPr>
            <p:cNvPr id="236" name="Picture 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33307" y="2607839"/>
              <a:ext cx="528260" cy="8673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7" name="Rectangle 236"/>
            <p:cNvSpPr/>
            <p:nvPr/>
          </p:nvSpPr>
          <p:spPr>
            <a:xfrm>
              <a:off x="5774030" y="2717617"/>
              <a:ext cx="17602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three same factor</a:t>
              </a:r>
              <a:endParaRPr lang="en-US" sz="1600" b="1" kern="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1762897" y="1669750"/>
            <a:ext cx="92668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984668" y="1669750"/>
            <a:ext cx="92668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Horizontal Scroll 86"/>
          <p:cNvSpPr/>
          <p:nvPr/>
        </p:nvSpPr>
        <p:spPr>
          <a:xfrm>
            <a:off x="516200" y="3212194"/>
            <a:ext cx="4586408" cy="818645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pic>
        <p:nvPicPr>
          <p:cNvPr id="89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44" y="3288897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0" name="Group 229"/>
          <p:cNvGrpSpPr/>
          <p:nvPr/>
        </p:nvGrpSpPr>
        <p:grpSpPr>
          <a:xfrm flipH="1">
            <a:off x="2680285" y="3507780"/>
            <a:ext cx="2223861" cy="788537"/>
            <a:chOff x="5357319" y="2647266"/>
            <a:chExt cx="2223861" cy="788537"/>
          </a:xfrm>
        </p:grpSpPr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715" y="2669892"/>
              <a:ext cx="1872465" cy="759161"/>
            </a:xfrm>
            <a:prstGeom prst="rect">
              <a:avLst/>
            </a:prstGeom>
          </p:spPr>
        </p:pic>
        <p:pic>
          <p:nvPicPr>
            <p:cNvPr id="232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57319" y="2647266"/>
              <a:ext cx="480236" cy="788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3" name="Rectangle 232"/>
            <p:cNvSpPr/>
            <p:nvPr/>
          </p:nvSpPr>
          <p:spPr>
            <a:xfrm>
              <a:off x="5723726" y="2780112"/>
              <a:ext cx="1794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Now divide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  <a:p>
              <a:pPr algn="ctr"/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on both the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sides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907574" y="3671262"/>
            <a:ext cx="1470599" cy="596285"/>
            <a:chOff x="3568052" y="1430626"/>
            <a:chExt cx="1378879" cy="589909"/>
          </a:xfrm>
        </p:grpSpPr>
        <p:sp>
          <p:nvSpPr>
            <p:cNvPr id="131" name="Rounded Rectangle 130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66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81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85" name="Rectangle 84"/>
          <p:cNvSpPr/>
          <p:nvPr/>
        </p:nvSpPr>
        <p:spPr>
          <a:xfrm>
            <a:off x="579128" y="3333750"/>
            <a:ext cx="4717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Thus, the smallest required number to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divide 128 to make  it a perfect cube is 2.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30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7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0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00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5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3000"/>
                            </p:stCondLst>
                            <p:childTnLst>
                              <p:par>
                                <p:cTn id="2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"/>
                            </p:stCondLst>
                            <p:childTnLst>
                              <p:par>
                                <p:cTn id="252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4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7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000"/>
                            </p:stCondLst>
                            <p:childTnLst>
                              <p:par>
                                <p:cTn id="2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500"/>
                            </p:stCondLst>
                            <p:childTnLst>
                              <p:par>
                                <p:cTn id="2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0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3" grpId="1" animBg="1"/>
      <p:bldP spid="123" grpId="2" animBg="1"/>
      <p:bldP spid="64" grpId="0"/>
      <p:bldP spid="74" grpId="0"/>
      <p:bldP spid="84" grpId="0"/>
      <p:bldP spid="113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184" grpId="0"/>
      <p:bldP spid="184" grpId="1"/>
      <p:bldP spid="184" grpId="2"/>
      <p:bldP spid="112" grpId="0"/>
      <p:bldP spid="112" grpId="1"/>
      <p:bldP spid="112" grpId="2"/>
      <p:bldP spid="153" grpId="0"/>
      <p:bldP spid="124" grpId="0" animBg="1"/>
      <p:bldP spid="124" grpId="1" animBg="1"/>
      <p:bldP spid="136" grpId="0"/>
      <p:bldP spid="137" grpId="0"/>
      <p:bldP spid="138" grpId="0"/>
      <p:bldP spid="139" grpId="0"/>
      <p:bldP spid="141" grpId="0"/>
      <p:bldP spid="143" grpId="0"/>
      <p:bldP spid="146" grpId="0"/>
      <p:bldP spid="147" grpId="0"/>
      <p:bldP spid="149" grpId="0"/>
      <p:bldP spid="117" grpId="0"/>
      <p:bldP spid="140" grpId="0"/>
      <p:bldP spid="150" grpId="0"/>
      <p:bldP spid="152" grpId="0"/>
      <p:bldP spid="155" grpId="0"/>
      <p:bldP spid="165" grpId="0"/>
      <p:bldP spid="87" grpId="0" animBg="1"/>
      <p:bldP spid="85" grpId="0" uiExpand="1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 119"/>
          <p:cNvSpPr/>
          <p:nvPr/>
        </p:nvSpPr>
        <p:spPr>
          <a:xfrm>
            <a:off x="3799882" y="1330578"/>
            <a:ext cx="481131" cy="304659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4108" y="1315395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431323" y="1315395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135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981200" y="131539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376185" y="1315395"/>
            <a:ext cx="13387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82508" y="2057302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333500" y="2057302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[135]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920240" y="2057302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÷ 5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352675" y="205730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580489" y="2057302"/>
            <a:ext cx="16499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[3 × 3 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086029" y="2057302"/>
            <a:ext cx="5621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÷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682508" y="2421274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014818" y="242127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27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357559" y="242127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2592509" y="2421274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82508" y="2748652"/>
            <a:ext cx="2765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i.e. 27 is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4011439" y="131539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770139" y="131539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22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24" name="Oval 123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3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smallest number by which each of the following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divided to obtain a perfect cube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(iii) 135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6"/>
          <a:stretch/>
        </p:blipFill>
        <p:spPr>
          <a:xfrm>
            <a:off x="7111200" y="855253"/>
            <a:ext cx="1523357" cy="1827657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435071" y="1092740"/>
            <a:ext cx="900551" cy="1371600"/>
            <a:chOff x="5960863" y="1829596"/>
            <a:chExt cx="1454727" cy="1371600"/>
          </a:xfrm>
        </p:grpSpPr>
        <p:cxnSp>
          <p:nvCxnSpPr>
            <p:cNvPr id="134" name="Straight Connector 133"/>
            <p:cNvCxnSpPr/>
            <p:nvPr/>
          </p:nvCxnSpPr>
          <p:spPr>
            <a:xfrm rot="5400000" flipH="1" flipV="1">
              <a:off x="5945015" y="2514754"/>
              <a:ext cx="137160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960863" y="2102546"/>
              <a:ext cx="1454727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873319" y="1048190"/>
            <a:ext cx="56677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873319" y="1310132"/>
            <a:ext cx="56677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873319" y="1588733"/>
            <a:ext cx="56677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494552" y="1060890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494552" y="1322832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435078" y="1631522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494552" y="1601433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435078" y="1899090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873319" y="1902107"/>
            <a:ext cx="56677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494552" y="1914807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435078" y="2212464"/>
            <a:ext cx="900545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873319" y="2208259"/>
            <a:ext cx="56677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1488828" y="3791974"/>
            <a:ext cx="3029266" cy="924647"/>
            <a:chOff x="958532" y="393653"/>
            <a:chExt cx="3029266" cy="924647"/>
          </a:xfrm>
        </p:grpSpPr>
        <p:grpSp>
          <p:nvGrpSpPr>
            <p:cNvPr id="128" name="Group 127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31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 flipH="1">
                <a:off x="5648800" y="-316944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2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0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1" name="Group 210"/>
          <p:cNvGrpSpPr/>
          <p:nvPr/>
        </p:nvGrpSpPr>
        <p:grpSpPr>
          <a:xfrm flipH="1">
            <a:off x="1889482" y="3836257"/>
            <a:ext cx="2340958" cy="782086"/>
            <a:chOff x="5321616" y="2532484"/>
            <a:chExt cx="2340958" cy="782086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087" y="2617443"/>
              <a:ext cx="1763949" cy="697127"/>
            </a:xfrm>
            <a:prstGeom prst="rect">
              <a:avLst/>
            </a:prstGeom>
          </p:spPr>
        </p:pic>
        <p:pic>
          <p:nvPicPr>
            <p:cNvPr id="213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321616" y="2532484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4" name="Rectangle 213"/>
            <p:cNvSpPr/>
            <p:nvPr/>
          </p:nvSpPr>
          <p:spPr>
            <a:xfrm>
              <a:off x="5539905" y="2703910"/>
              <a:ext cx="21226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divide 5 </a:t>
              </a:r>
            </a:p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on both the sides</a:t>
              </a:r>
            </a:p>
          </p:txBody>
        </p:sp>
      </p:grpSp>
      <p:sp>
        <p:nvSpPr>
          <p:cNvPr id="215" name="Horizontal Scroll 214"/>
          <p:cNvSpPr/>
          <p:nvPr/>
        </p:nvSpPr>
        <p:spPr>
          <a:xfrm>
            <a:off x="538256" y="2977252"/>
            <a:ext cx="4586408" cy="818645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pic>
        <p:nvPicPr>
          <p:cNvPr id="217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700" y="3053955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9" name="Rectangle 218"/>
          <p:cNvSpPr/>
          <p:nvPr/>
        </p:nvSpPr>
        <p:spPr>
          <a:xfrm>
            <a:off x="1066800" y="1667853"/>
            <a:ext cx="3248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135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20" name="Straight Connector 219"/>
          <p:cNvCxnSpPr/>
          <p:nvPr/>
        </p:nvCxnSpPr>
        <p:spPr>
          <a:xfrm>
            <a:off x="2437408" y="1617658"/>
            <a:ext cx="92668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/>
          <p:cNvSpPr/>
          <p:nvPr/>
        </p:nvSpPr>
        <p:spPr>
          <a:xfrm>
            <a:off x="3537843" y="1315395"/>
            <a:ext cx="3286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7443661" y="1081097"/>
            <a:ext cx="312822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4" name="Rounded Rectangle 223"/>
          <p:cNvSpPr/>
          <p:nvPr/>
        </p:nvSpPr>
        <p:spPr>
          <a:xfrm>
            <a:off x="7455140" y="1914443"/>
            <a:ext cx="312822" cy="31901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1828800" y="4040422"/>
            <a:ext cx="1470599" cy="596285"/>
            <a:chOff x="3568052" y="1430626"/>
            <a:chExt cx="1378879" cy="589909"/>
          </a:xfrm>
        </p:grpSpPr>
        <p:sp>
          <p:nvSpPr>
            <p:cNvPr id="150" name="Rounded Rectangle 149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51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135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52" name="Picture 15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869960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2" name="Group 201"/>
          <p:cNvGrpSpPr/>
          <p:nvPr/>
        </p:nvGrpSpPr>
        <p:grpSpPr>
          <a:xfrm flipH="1">
            <a:off x="1632902" y="3828455"/>
            <a:ext cx="2737562" cy="997157"/>
            <a:chOff x="5070408" y="2660860"/>
            <a:chExt cx="2737562" cy="997157"/>
          </a:xfrm>
        </p:grpSpPr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204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0" name="Rectangle 209"/>
            <p:cNvSpPr/>
            <p:nvPr/>
          </p:nvSpPr>
          <p:spPr>
            <a:xfrm>
              <a:off x="5539905" y="2703910"/>
              <a:ext cx="212266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make it a perfect cube we need to divide 5 on both the sides.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 flipH="1">
            <a:off x="1968392" y="3907468"/>
            <a:ext cx="2122669" cy="766840"/>
            <a:chOff x="5506037" y="2678647"/>
            <a:chExt cx="2122669" cy="766840"/>
          </a:xfrm>
        </p:grpSpPr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890" y="2678647"/>
              <a:ext cx="1940344" cy="766840"/>
            </a:xfrm>
            <a:prstGeom prst="rect">
              <a:avLst/>
            </a:prstGeom>
          </p:spPr>
        </p:pic>
        <p:pic>
          <p:nvPicPr>
            <p:cNvPr id="200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506037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1" name="Rectangle 200"/>
            <p:cNvSpPr/>
            <p:nvPr/>
          </p:nvSpPr>
          <p:spPr>
            <a:xfrm>
              <a:off x="5714529" y="2703910"/>
              <a:ext cx="191417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Two numbers are not there to make the group of  3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 flipH="1">
            <a:off x="2050330" y="3896293"/>
            <a:ext cx="2098197" cy="766840"/>
            <a:chOff x="5506037" y="2678647"/>
            <a:chExt cx="2098197" cy="766840"/>
          </a:xfrm>
        </p:grpSpPr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890" y="2678647"/>
              <a:ext cx="1940344" cy="766840"/>
            </a:xfrm>
            <a:prstGeom prst="rect">
              <a:avLst/>
            </a:prstGeom>
          </p:spPr>
        </p:pic>
        <p:pic>
          <p:nvPicPr>
            <p:cNvPr id="170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506037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1" name="Rectangle 170"/>
            <p:cNvSpPr/>
            <p:nvPr/>
          </p:nvSpPr>
          <p:spPr>
            <a:xfrm>
              <a:off x="5778156" y="2703910"/>
              <a:ext cx="179410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three same factor</a:t>
              </a:r>
            </a:p>
          </p:txBody>
        </p:sp>
      </p:grpSp>
      <p:sp>
        <p:nvSpPr>
          <p:cNvPr id="121" name="Oval Callout 120"/>
          <p:cNvSpPr/>
          <p:nvPr/>
        </p:nvSpPr>
        <p:spPr>
          <a:xfrm>
            <a:off x="3741368" y="895350"/>
            <a:ext cx="449632" cy="405502"/>
          </a:xfrm>
          <a:prstGeom prst="wedgeEllipseCallout">
            <a:avLst>
              <a:gd name="adj1" fmla="val 10346"/>
              <a:gd name="adj2" fmla="val 69402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12997" y="3094595"/>
            <a:ext cx="4717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Thus, the smallest required number to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divide 135 to make  it a perfect cube is 5.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0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2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500"/>
                            </p:stCondLst>
                            <p:childTnLst>
                              <p:par>
                                <p:cTn id="2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3000"/>
                            </p:stCondLst>
                            <p:childTnLst>
                              <p:par>
                                <p:cTn id="2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4000"/>
                            </p:stCondLst>
                            <p:childTnLst>
                              <p:par>
                                <p:cTn id="2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0" grpId="2" animBg="1"/>
      <p:bldP spid="64" grpId="0"/>
      <p:bldP spid="74" grpId="0"/>
      <p:bldP spid="84" grpId="0"/>
      <p:bldP spid="113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184" grpId="0"/>
      <p:bldP spid="184" grpId="1"/>
      <p:bldP spid="184" grpId="2"/>
      <p:bldP spid="112" grpId="0"/>
      <p:bldP spid="112" grpId="1"/>
      <p:bldP spid="112" grpId="2"/>
      <p:bldP spid="136" grpId="0"/>
      <p:bldP spid="137" grpId="0"/>
      <p:bldP spid="138" grpId="0"/>
      <p:bldP spid="139" grpId="0"/>
      <p:bldP spid="141" grpId="0"/>
      <p:bldP spid="143" grpId="0"/>
      <p:bldP spid="146" grpId="0"/>
      <p:bldP spid="147" grpId="0"/>
      <p:bldP spid="149" grpId="0"/>
      <p:bldP spid="215" grpId="0" animBg="1"/>
      <p:bldP spid="219" grpId="0"/>
      <p:bldP spid="221" grpId="0"/>
      <p:bldP spid="222" grpId="0" animBg="1"/>
      <p:bldP spid="222" grpId="1" animBg="1"/>
      <p:bldP spid="224" grpId="0" animBg="1"/>
      <p:bldP spid="224" grpId="1" animBg="1"/>
      <p:bldP spid="121" grpId="0" animBg="1"/>
      <p:bldP spid="121" grpId="1" animBg="1"/>
      <p:bldP spid="76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122"/>
          <p:cNvSpPr/>
          <p:nvPr/>
        </p:nvSpPr>
        <p:spPr>
          <a:xfrm>
            <a:off x="4777137" y="1234282"/>
            <a:ext cx="488747" cy="304659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3155" y="1222919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310370" y="1222919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192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860247" y="122291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144702" y="1222919"/>
            <a:ext cx="13977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61555" y="2032708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95790" y="2032708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[192]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799287" y="2032708"/>
            <a:ext cx="503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÷ 3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231722" y="203270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459534" y="2032708"/>
            <a:ext cx="29076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2 × 2 × 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111933" y="2032708"/>
            <a:ext cx="5647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</a:rPr>
              <a:t>÷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561555" y="2489908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893865" y="248990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64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236606" y="248990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2471556" y="2489908"/>
            <a:ext cx="2324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2 × 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61555" y="2855896"/>
            <a:ext cx="2765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i.e. 64 is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4958995" y="122291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748175" y="122291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25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27" name="Oval 126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3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smallest number by which each of the following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divided to obtain a perfect cube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(iv) 192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447800" y="1620777"/>
            <a:ext cx="3248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192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>
            <a:off x="2217805" y="1513796"/>
            <a:ext cx="92668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3436013" y="1513796"/>
            <a:ext cx="92668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/>
          <p:cNvSpPr/>
          <p:nvPr/>
        </p:nvSpPr>
        <p:spPr>
          <a:xfrm>
            <a:off x="3340752" y="1222919"/>
            <a:ext cx="1360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4495339" y="1222919"/>
            <a:ext cx="376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4" name="Oval Callout 123"/>
          <p:cNvSpPr/>
          <p:nvPr/>
        </p:nvSpPr>
        <p:spPr>
          <a:xfrm>
            <a:off x="4690072" y="742950"/>
            <a:ext cx="408756" cy="405502"/>
          </a:xfrm>
          <a:prstGeom prst="wedgeEllipseCallout">
            <a:avLst>
              <a:gd name="adj1" fmla="val 25935"/>
              <a:gd name="adj2" fmla="val 71703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6"/>
          <a:stretch/>
        </p:blipFill>
        <p:spPr>
          <a:xfrm>
            <a:off x="6858000" y="1032191"/>
            <a:ext cx="1964650" cy="2625409"/>
          </a:xfrm>
          <a:prstGeom prst="rect">
            <a:avLst/>
          </a:prstGeom>
          <a:ln>
            <a:noFill/>
          </a:ln>
        </p:spPr>
      </p:pic>
      <p:grpSp>
        <p:nvGrpSpPr>
          <p:cNvPr id="133" name="Group 132"/>
          <p:cNvGrpSpPr/>
          <p:nvPr/>
        </p:nvGrpSpPr>
        <p:grpSpPr>
          <a:xfrm>
            <a:off x="7260222" y="1201325"/>
            <a:ext cx="990606" cy="2286000"/>
            <a:chOff x="5888126" y="1829596"/>
            <a:chExt cx="1600199" cy="2286000"/>
          </a:xfrm>
        </p:grpSpPr>
        <p:cxnSp>
          <p:nvCxnSpPr>
            <p:cNvPr id="134" name="Straight Connector 133"/>
            <p:cNvCxnSpPr/>
            <p:nvPr/>
          </p:nvCxnSpPr>
          <p:spPr>
            <a:xfrm rot="5400000" flipH="1" flipV="1">
              <a:off x="5487815" y="2971954"/>
              <a:ext cx="228600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793628" y="1156775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192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793628" y="1418717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793628" y="1697318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304442" y="1169475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304442" y="1431417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260228" y="1740107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304442" y="1710018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260228" y="2007675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793628" y="2010692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304442" y="2023392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260228" y="2321049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793628" y="2316844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304442" y="2320970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793628" y="2589436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>
            <a:off x="7260228" y="2632225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7304442" y="2602136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7260228" y="2899793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7793628" y="2902810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304442" y="2915510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7260228" y="3213167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7793628" y="3208962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7260488" y="1202453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7239000" y="2040653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7261578" y="2905043"/>
            <a:ext cx="344104" cy="31901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38" name="Horizontal Scroll 237"/>
          <p:cNvSpPr/>
          <p:nvPr/>
        </p:nvSpPr>
        <p:spPr>
          <a:xfrm>
            <a:off x="538256" y="3429505"/>
            <a:ext cx="4586408" cy="818645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pic>
        <p:nvPicPr>
          <p:cNvPr id="241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700" y="3506208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1" name="Group 170"/>
          <p:cNvGrpSpPr/>
          <p:nvPr/>
        </p:nvGrpSpPr>
        <p:grpSpPr>
          <a:xfrm>
            <a:off x="836408" y="3363603"/>
            <a:ext cx="3029266" cy="924647"/>
            <a:chOff x="958532" y="393653"/>
            <a:chExt cx="3029266" cy="924647"/>
          </a:xfrm>
        </p:grpSpPr>
        <p:grpSp>
          <p:nvGrpSpPr>
            <p:cNvPr id="183" name="Group 182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201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>
              <a:xfrm flipH="1">
                <a:off x="5648800" y="-316944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92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0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242" name="Straight Connector 241"/>
          <p:cNvCxnSpPr/>
          <p:nvPr/>
        </p:nvCxnSpPr>
        <p:spPr>
          <a:xfrm>
            <a:off x="4537672" y="1513796"/>
            <a:ext cx="18333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584200" y="3551398"/>
            <a:ext cx="4717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Thus, the smallest required number to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divide 192 to make  it a perfect cube is 3.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03" name="Group 202"/>
          <p:cNvGrpSpPr/>
          <p:nvPr/>
        </p:nvGrpSpPr>
        <p:grpSpPr>
          <a:xfrm flipH="1">
            <a:off x="1357180" y="3302020"/>
            <a:ext cx="2737562" cy="927876"/>
            <a:chOff x="5070408" y="2660860"/>
            <a:chExt cx="2737562" cy="927876"/>
          </a:xfrm>
        </p:grpSpPr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210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1" name="Rectangle 210"/>
            <p:cNvSpPr/>
            <p:nvPr/>
          </p:nvSpPr>
          <p:spPr>
            <a:xfrm>
              <a:off x="5539905" y="2703910"/>
              <a:ext cx="212266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Two numbers are not there to make the group of  3</a:t>
              </a:r>
            </a:p>
          </p:txBody>
        </p:sp>
      </p:grpSp>
      <p:grpSp>
        <p:nvGrpSpPr>
          <p:cNvPr id="212" name="Group 211"/>
          <p:cNvGrpSpPr/>
          <p:nvPr/>
        </p:nvGrpSpPr>
        <p:grpSpPr>
          <a:xfrm flipH="1">
            <a:off x="1515676" y="3475221"/>
            <a:ext cx="2359343" cy="807704"/>
            <a:chOff x="5244891" y="2700514"/>
            <a:chExt cx="2359343" cy="807704"/>
          </a:xfrm>
        </p:grpSpPr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890" y="2741378"/>
              <a:ext cx="1940344" cy="766840"/>
            </a:xfrm>
            <a:prstGeom prst="rect">
              <a:avLst/>
            </a:prstGeom>
          </p:spPr>
        </p:pic>
        <p:pic>
          <p:nvPicPr>
            <p:cNvPr id="214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44891" y="2700514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5" name="Rectangle 214"/>
            <p:cNvSpPr/>
            <p:nvPr/>
          </p:nvSpPr>
          <p:spPr>
            <a:xfrm>
              <a:off x="5636390" y="2906695"/>
              <a:ext cx="19296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divide 3 on both the sides</a:t>
              </a:r>
            </a:p>
          </p:txBody>
        </p:sp>
      </p:grpSp>
      <p:grpSp>
        <p:nvGrpSpPr>
          <p:cNvPr id="216" name="Group 215"/>
          <p:cNvGrpSpPr/>
          <p:nvPr/>
        </p:nvGrpSpPr>
        <p:grpSpPr>
          <a:xfrm flipH="1">
            <a:off x="1132484" y="3444433"/>
            <a:ext cx="2737562" cy="997157"/>
            <a:chOff x="5070408" y="2660860"/>
            <a:chExt cx="2737562" cy="997157"/>
          </a:xfrm>
        </p:grpSpPr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219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0" name="Rectangle 219"/>
            <p:cNvSpPr/>
            <p:nvPr/>
          </p:nvSpPr>
          <p:spPr>
            <a:xfrm>
              <a:off x="5445165" y="2703910"/>
              <a:ext cx="227496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make it a perfect cube we need to divide 3 on both the sides.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809404" y="3496704"/>
            <a:ext cx="1470599" cy="596285"/>
            <a:chOff x="3568052" y="1430626"/>
            <a:chExt cx="1378879" cy="589909"/>
          </a:xfrm>
        </p:grpSpPr>
        <p:sp>
          <p:nvSpPr>
            <p:cNvPr id="131" name="Rounded Rectangle 130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66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192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70" name="Picture 16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3234741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1" name="Group 220"/>
          <p:cNvGrpSpPr/>
          <p:nvPr/>
        </p:nvGrpSpPr>
        <p:grpSpPr>
          <a:xfrm flipH="1">
            <a:off x="1205609" y="3500598"/>
            <a:ext cx="2737562" cy="927876"/>
            <a:chOff x="5070408" y="2660860"/>
            <a:chExt cx="2737562" cy="927876"/>
          </a:xfrm>
        </p:grpSpPr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224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9" name="Rectangle 228"/>
            <p:cNvSpPr/>
            <p:nvPr/>
          </p:nvSpPr>
          <p:spPr>
            <a:xfrm>
              <a:off x="5467743" y="2885633"/>
              <a:ext cx="22749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three same 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2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000"/>
                            </p:stCondLst>
                            <p:childTnLst>
                              <p:par>
                                <p:cTn id="2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2500"/>
                            </p:stCondLst>
                            <p:childTnLst>
                              <p:par>
                                <p:cTn id="2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000"/>
                            </p:stCondLst>
                            <p:childTnLst>
                              <p:par>
                                <p:cTn id="2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000"/>
                            </p:stCondLst>
                            <p:childTnLst>
                              <p:par>
                                <p:cTn id="307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9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2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500"/>
                            </p:stCondLst>
                            <p:childTnLst>
                              <p:par>
                                <p:cTn id="3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3000"/>
                            </p:stCondLst>
                            <p:childTnLst>
                              <p:par>
                                <p:cTn id="3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4000"/>
                            </p:stCondLst>
                            <p:childTnLst>
                              <p:par>
                                <p:cTn id="3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00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3" grpId="1" animBg="1"/>
      <p:bldP spid="123" grpId="2" animBg="1"/>
      <p:bldP spid="64" grpId="0"/>
      <p:bldP spid="74" grpId="0"/>
      <p:bldP spid="84" grpId="0"/>
      <p:bldP spid="113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184" grpId="0"/>
      <p:bldP spid="184" grpId="1"/>
      <p:bldP spid="184" grpId="2"/>
      <p:bldP spid="112" grpId="0"/>
      <p:bldP spid="112" grpId="1"/>
      <p:bldP spid="112" grpId="2"/>
      <p:bldP spid="230" grpId="0"/>
      <p:bldP spid="233" grpId="0"/>
      <p:bldP spid="234" grpId="0"/>
      <p:bldP spid="124" grpId="0" animBg="1"/>
      <p:bldP spid="124" grpId="1" animBg="1"/>
      <p:bldP spid="136" grpId="0"/>
      <p:bldP spid="137" grpId="0"/>
      <p:bldP spid="138" grpId="0"/>
      <p:bldP spid="139" grpId="0"/>
      <p:bldP spid="141" grpId="0"/>
      <p:bldP spid="143" grpId="0"/>
      <p:bldP spid="146" grpId="0"/>
      <p:bldP spid="147" grpId="0"/>
      <p:bldP spid="149" grpId="0"/>
      <p:bldP spid="117" grpId="0"/>
      <p:bldP spid="140" grpId="0"/>
      <p:bldP spid="150" grpId="0"/>
      <p:bldP spid="152" grpId="0"/>
      <p:bldP spid="155" grpId="0"/>
      <p:bldP spid="165" grpId="0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89" grpId="0" uiExpand="1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674108" y="1242073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95400" y="124207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704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752600" y="124207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1"/>
          <a:stretch/>
        </p:blipFill>
        <p:spPr>
          <a:xfrm>
            <a:off x="5864959" y="1437075"/>
            <a:ext cx="2059842" cy="2794229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6399444" y="1718312"/>
            <a:ext cx="990606" cy="2301238"/>
            <a:chOff x="5888126" y="1829598"/>
            <a:chExt cx="1600199" cy="2301238"/>
          </a:xfrm>
        </p:grpSpPr>
        <p:cxnSp>
          <p:nvCxnSpPr>
            <p:cNvPr id="134" name="Straight Connector 133"/>
            <p:cNvCxnSpPr/>
            <p:nvPr/>
          </p:nvCxnSpPr>
          <p:spPr>
            <a:xfrm flipV="1">
              <a:off x="6631456" y="1829598"/>
              <a:ext cx="2" cy="23012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6873912" y="1673760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704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873912" y="1950942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352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6873912" y="2214303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176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443664" y="1686460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6443664" y="1973063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6399450" y="225709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6443664" y="2227003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399450" y="2524660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6873912" y="2527677"/>
            <a:ext cx="46841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443664" y="2540377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6399450" y="2838034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6873912" y="2833829"/>
            <a:ext cx="42582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6399450" y="3139881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6443664" y="283382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6873912" y="3151818"/>
            <a:ext cx="46841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79039" y="1905523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23859" y="2217918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[704]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020762" y="221791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÷ 11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630120" y="221791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1857932" y="2217918"/>
            <a:ext cx="3011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 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11]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4679913" y="2217918"/>
            <a:ext cx="6399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÷ 11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512380" y="2598918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249286" y="259891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64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630120" y="259891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1857933" y="2598918"/>
            <a:ext cx="23192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2 × 2 × 2 × 2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2380" y="2979918"/>
            <a:ext cx="3752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64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becomes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443664" y="3151818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6399450" y="3455799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6873912" y="3451594"/>
            <a:ext cx="46841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443664" y="3451594"/>
            <a:ext cx="42763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6399450" y="3745564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6873912" y="3741359"/>
            <a:ext cx="264405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962149" y="1242073"/>
            <a:ext cx="13730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4662478" y="1260274"/>
            <a:ext cx="488747" cy="304659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4869004" y="12420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627484" y="12420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202" name="Group 201"/>
          <p:cNvGrpSpPr/>
          <p:nvPr/>
        </p:nvGrpSpPr>
        <p:grpSpPr>
          <a:xfrm flipH="1">
            <a:off x="2109777" y="3810351"/>
            <a:ext cx="2379850" cy="1049543"/>
            <a:chOff x="5271229" y="2571898"/>
            <a:chExt cx="2379850" cy="1049543"/>
          </a:xfrm>
        </p:grpSpPr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2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0" name="Rectangle 209"/>
            <p:cNvSpPr/>
            <p:nvPr/>
          </p:nvSpPr>
          <p:spPr>
            <a:xfrm>
              <a:off x="5677565" y="2745141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Two numbers are not there to make the group of  3</a:t>
              </a:r>
            </a:p>
          </p:txBody>
        </p:sp>
      </p:grpSp>
      <p:grpSp>
        <p:nvGrpSpPr>
          <p:cNvPr id="211" name="Group 210"/>
          <p:cNvGrpSpPr/>
          <p:nvPr/>
        </p:nvGrpSpPr>
        <p:grpSpPr>
          <a:xfrm flipH="1">
            <a:off x="1820301" y="3769617"/>
            <a:ext cx="2676513" cy="1071060"/>
            <a:chOff x="5166454" y="2571898"/>
            <a:chExt cx="2676513" cy="1071060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542" y="2644603"/>
              <a:ext cx="2186425" cy="998355"/>
            </a:xfrm>
            <a:prstGeom prst="rect">
              <a:avLst/>
            </a:prstGeom>
          </p:spPr>
        </p:pic>
        <p:pic>
          <p:nvPicPr>
            <p:cNvPr id="21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166454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4" name="Rectangle 213"/>
            <p:cNvSpPr/>
            <p:nvPr/>
          </p:nvSpPr>
          <p:spPr>
            <a:xfrm>
              <a:off x="5590827" y="2678697"/>
              <a:ext cx="219500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make it a perfect cube we need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divide 11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on both the sides.</a:t>
              </a: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436723" y="3810351"/>
            <a:ext cx="3029266" cy="924647"/>
            <a:chOff x="958532" y="393653"/>
            <a:chExt cx="3029266" cy="924647"/>
          </a:xfrm>
        </p:grpSpPr>
        <p:grpSp>
          <p:nvGrpSpPr>
            <p:cNvPr id="216" name="Group 215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220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217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9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2" name="Group 221"/>
          <p:cNvGrpSpPr/>
          <p:nvPr/>
        </p:nvGrpSpPr>
        <p:grpSpPr>
          <a:xfrm flipH="1">
            <a:off x="1959693" y="3784473"/>
            <a:ext cx="2379850" cy="1049543"/>
            <a:chOff x="5271229" y="2571898"/>
            <a:chExt cx="2379850" cy="1049543"/>
          </a:xfrm>
        </p:grpSpPr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22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0" name="Rectangle 229"/>
            <p:cNvSpPr/>
            <p:nvPr/>
          </p:nvSpPr>
          <p:spPr>
            <a:xfrm>
              <a:off x="5677565" y="2745141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three same factor</a:t>
              </a:r>
            </a:p>
          </p:txBody>
        </p:sp>
      </p:grpSp>
      <p:sp>
        <p:nvSpPr>
          <p:cNvPr id="240" name="Rectangle 239"/>
          <p:cNvSpPr/>
          <p:nvPr/>
        </p:nvSpPr>
        <p:spPr>
          <a:xfrm>
            <a:off x="485775" y="1628252"/>
            <a:ext cx="3248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704 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>
            <a:off x="2026738" y="1560608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3205697" y="1560608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332192" y="1560608"/>
            <a:ext cx="26576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/>
          <p:cNvSpPr/>
          <p:nvPr/>
        </p:nvSpPr>
        <p:spPr>
          <a:xfrm>
            <a:off x="3108154" y="1242073"/>
            <a:ext cx="13495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4250394" y="1242073"/>
            <a:ext cx="4835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6405562" y="1756901"/>
            <a:ext cx="344104" cy="75537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7" name="Rounded Rectangle 246"/>
          <p:cNvSpPr/>
          <p:nvPr/>
        </p:nvSpPr>
        <p:spPr>
          <a:xfrm>
            <a:off x="6405562" y="2543175"/>
            <a:ext cx="344104" cy="91399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6405562" y="3451549"/>
            <a:ext cx="344104" cy="32035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9" name="Horizontal Scroll 248"/>
          <p:cNvSpPr/>
          <p:nvPr/>
        </p:nvSpPr>
        <p:spPr>
          <a:xfrm>
            <a:off x="473365" y="3217570"/>
            <a:ext cx="5395462" cy="786702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546669" y="3307915"/>
            <a:ext cx="51683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Thus, the smallest required number to </a:t>
            </a:r>
            <a:r>
              <a:rPr lang="en-IN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divide </a:t>
            </a:r>
          </a:p>
          <a:p>
            <a:r>
              <a:rPr lang="en-IN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704 </a:t>
            </a:r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to make  it a perfect cube is 11.</a:t>
            </a:r>
          </a:p>
        </p:txBody>
      </p:sp>
      <p:pic>
        <p:nvPicPr>
          <p:cNvPr id="257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092" y="3320979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0" name="Oval 89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3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smallest number by which each of the following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must be divided to obtain a perfect cube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(v) 704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5715000" y="694337"/>
            <a:ext cx="1470599" cy="596285"/>
            <a:chOff x="3568052" y="1430626"/>
            <a:chExt cx="1378879" cy="589909"/>
          </a:xfrm>
        </p:grpSpPr>
        <p:sp>
          <p:nvSpPr>
            <p:cNvPr id="192" name="Rounded Rectangle 191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200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704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201" name="Picture 20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2260" y="523875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Oval Callout 118"/>
          <p:cNvSpPr/>
          <p:nvPr/>
        </p:nvSpPr>
        <p:spPr>
          <a:xfrm>
            <a:off x="4528211" y="656702"/>
            <a:ext cx="724138" cy="490657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11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231" name="Group 230"/>
          <p:cNvGrpSpPr/>
          <p:nvPr/>
        </p:nvGrpSpPr>
        <p:grpSpPr>
          <a:xfrm flipH="1">
            <a:off x="1927503" y="3766670"/>
            <a:ext cx="2379850" cy="1049543"/>
            <a:chOff x="5271229" y="2571898"/>
            <a:chExt cx="2379850" cy="1049543"/>
          </a:xfrm>
        </p:grpSpPr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23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4" name="Rectangle 233"/>
            <p:cNvSpPr/>
            <p:nvPr/>
          </p:nvSpPr>
          <p:spPr>
            <a:xfrm>
              <a:off x="5677565" y="2745141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divide 11 ÷ 11 on both the sides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25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5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000"/>
                            </p:stCondLst>
                            <p:childTnLst>
                              <p:par>
                                <p:cTn id="2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500"/>
                            </p:stCondLst>
                            <p:childTnLst>
                              <p:par>
                                <p:cTn id="2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3500"/>
                            </p:stCondLst>
                            <p:childTnLst>
                              <p:par>
                                <p:cTn id="2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000"/>
                            </p:stCondLst>
                            <p:childTnLst>
                              <p:par>
                                <p:cTn id="301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3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6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000"/>
                            </p:stCondLst>
                            <p:childTnLst>
                              <p:par>
                                <p:cTn id="3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500"/>
                            </p:stCondLst>
                            <p:childTnLst>
                              <p:par>
                                <p:cTn id="3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2000"/>
                            </p:stCondLst>
                            <p:childTnLst>
                              <p:par>
                                <p:cTn id="3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1000"/>
                            </p:stCondLst>
                            <p:childTnLst>
                              <p:par>
                                <p:cTn id="3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36" grpId="0"/>
      <p:bldP spid="137" grpId="0"/>
      <p:bldP spid="138" grpId="0"/>
      <p:bldP spid="139" grpId="0"/>
      <p:bldP spid="141" grpId="0"/>
      <p:bldP spid="143" grpId="0"/>
      <p:bldP spid="146" grpId="0"/>
      <p:bldP spid="147" grpId="0"/>
      <p:bldP spid="149" grpId="0"/>
      <p:bldP spid="151" grpId="0"/>
      <p:bldP spid="152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120" grpId="0"/>
      <p:bldP spid="122" grpId="0"/>
      <p:bldP spid="123" grpId="0"/>
      <p:bldP spid="125" grpId="0"/>
      <p:bldP spid="113" grpId="0"/>
      <p:bldP spid="170" grpId="0" animBg="1"/>
      <p:bldP spid="170" grpId="1" animBg="1"/>
      <p:bldP spid="170" grpId="2" animBg="1"/>
      <p:bldP spid="184" grpId="0"/>
      <p:bldP spid="184" grpId="1"/>
      <p:bldP spid="184" grpId="2"/>
      <p:bldP spid="130" grpId="0"/>
      <p:bldP spid="130" grpId="1"/>
      <p:bldP spid="130" grpId="2"/>
      <p:bldP spid="240" grpId="0"/>
      <p:bldP spid="244" grpId="0"/>
      <p:bldP spid="245" grpId="0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56" grpId="0" uiExpand="1" build="allAtOnce"/>
      <p:bldP spid="119" grpId="0" animBg="1"/>
      <p:bldP spid="119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1207911" y="1426321"/>
            <a:ext cx="31646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Sides of the cuboid are 5cm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13286" y="1426321"/>
            <a:ext cx="7280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88244" y="1809750"/>
            <a:ext cx="2468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Volume of the cuboid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819400" y="18097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88244" y="2210505"/>
            <a:ext cx="3220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Volume of the required cube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536554" y="221050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733801" y="2210505"/>
            <a:ext cx="2185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[5cm × 5cm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2cm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614928" y="2591505"/>
            <a:ext cx="790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5cm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320719" y="2591505"/>
            <a:ext cx="7900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2cm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5030251" y="2591505"/>
            <a:ext cx="847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2cm]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536554" y="29188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746706" y="2918883"/>
            <a:ext cx="15872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[5× 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2cm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3536554" y="322661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743468" y="3226619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4214393" y="1426321"/>
            <a:ext cx="856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, 2cm,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4958064" y="1426321"/>
            <a:ext cx="644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5cm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064547" y="1809750"/>
            <a:ext cx="20938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5cm × 2cm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5cm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ounded Rectangle 59"/>
          <p:cNvSpPr/>
          <p:nvPr/>
        </p:nvSpPr>
        <p:spPr>
          <a:xfrm>
            <a:off x="686494" y="4161722"/>
            <a:ext cx="4823208" cy="36923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943350"/>
            <a:ext cx="433260" cy="926814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665095" y="4186341"/>
            <a:ext cx="4911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Volume of the cuboid = Length × Breadth × Height</a:t>
            </a:r>
            <a:endParaRPr lang="en-US" sz="1400" b="1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sp>
        <p:nvSpPr>
          <p:cNvPr id="110" name="Flowchart: Stored Data 17"/>
          <p:cNvSpPr/>
          <p:nvPr/>
        </p:nvSpPr>
        <p:spPr>
          <a:xfrm flipV="1">
            <a:off x="751292" y="440831"/>
            <a:ext cx="6563908" cy="832797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504394" y="436984"/>
            <a:ext cx="486827" cy="490884"/>
            <a:chOff x="504394" y="314899"/>
            <a:chExt cx="486827" cy="490884"/>
          </a:xfrm>
        </p:grpSpPr>
        <p:sp>
          <p:nvSpPr>
            <p:cNvPr id="112" name="Oval 111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4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>
          <a:xfrm>
            <a:off x="5965479" y="589162"/>
            <a:ext cx="540301" cy="25372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6583206" y="588007"/>
            <a:ext cx="540770" cy="25603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</a:endParaRPr>
          </a:p>
        </p:txBody>
      </p:sp>
      <p:sp>
        <p:nvSpPr>
          <p:cNvPr id="316" name="Rounded Rectangle 315"/>
          <p:cNvSpPr/>
          <p:nvPr/>
        </p:nvSpPr>
        <p:spPr>
          <a:xfrm>
            <a:off x="967741" y="825936"/>
            <a:ext cx="530115" cy="290903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929793" y="541652"/>
            <a:ext cx="66613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Parikshit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makes a cuboid of </a:t>
            </a:r>
            <a:r>
              <a:rPr lang="en-IN" sz="1600" b="1" dirty="0" err="1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plasticine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of sides 5cm, 2cm,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5cm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. How much such cuboids will be need to form a cube ? </a:t>
            </a:r>
          </a:p>
        </p:txBody>
      </p:sp>
      <p:sp>
        <p:nvSpPr>
          <p:cNvPr id="115" name="Horizontal Scroll 114"/>
          <p:cNvSpPr/>
          <p:nvPr/>
        </p:nvSpPr>
        <p:spPr>
          <a:xfrm>
            <a:off x="537536" y="3421239"/>
            <a:ext cx="5045049" cy="818645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75733" y="3672730"/>
            <a:ext cx="4717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Thus the required number of cuboids  = 20</a:t>
            </a:r>
          </a:p>
        </p:txBody>
      </p:sp>
      <p:pic>
        <p:nvPicPr>
          <p:cNvPr id="117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00" y="3497942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/>
          <p:cNvGrpSpPr/>
          <p:nvPr/>
        </p:nvGrpSpPr>
        <p:grpSpPr>
          <a:xfrm>
            <a:off x="1195790" y="3486150"/>
            <a:ext cx="3029266" cy="924647"/>
            <a:chOff x="958532" y="393653"/>
            <a:chExt cx="3029266" cy="924647"/>
          </a:xfrm>
        </p:grpSpPr>
        <p:grpSp>
          <p:nvGrpSpPr>
            <p:cNvPr id="98" name="Group 97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08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 flipH="1">
                <a:off x="5648800" y="-316944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form it as a cube of its dimension should be in the group of triples</a:t>
                </a:r>
              </a:p>
            </p:txBody>
          </p:sp>
        </p:grpSp>
        <p:pic>
          <p:nvPicPr>
            <p:cNvPr id="10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95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4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0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4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0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400" tmFilter="0, 0; .2, .5; .8, .5; 1, 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00" autoRev="1" fill="hold"/>
                                        <p:tgtEl>
                                          <p:spTgt spid="3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21" grpId="0"/>
      <p:bldP spid="124" grpId="0"/>
      <p:bldP spid="125" grpId="0"/>
      <p:bldP spid="130" grpId="0"/>
      <p:bldP spid="131" grpId="0"/>
      <p:bldP spid="166" grpId="0"/>
      <p:bldP spid="170" grpId="0"/>
      <p:bldP spid="171" grpId="0"/>
      <p:bldP spid="183" grpId="0"/>
      <p:bldP spid="192" grpId="0"/>
      <p:bldP spid="200" grpId="0"/>
      <p:bldP spid="201" grpId="0"/>
      <p:bldP spid="202" grpId="0"/>
      <p:bldP spid="224" grpId="0"/>
      <p:bldP spid="229" grpId="0"/>
      <p:bldP spid="126" grpId="0"/>
      <p:bldP spid="71" grpId="0" animBg="1"/>
      <p:bldP spid="71" grpId="1" animBg="1"/>
      <p:bldP spid="96" grpId="0"/>
      <p:bldP spid="96" grpId="1"/>
      <p:bldP spid="110" grpId="0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316" grpId="0" animBg="1"/>
      <p:bldP spid="316" grpId="1" animBg="1"/>
      <p:bldP spid="316" grpId="2" animBg="1"/>
      <p:bldP spid="115" grpId="0" animBg="1"/>
      <p:bldP spid="1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9352" y="1809750"/>
            <a:ext cx="218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Exercise – 7.2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2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953" y="-39370"/>
            <a:ext cx="9373906" cy="528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958222" y="309484"/>
                <a:ext cx="3227560" cy="481906"/>
              </a:xfrm>
              <a:prstGeom prst="roundRect">
                <a:avLst/>
              </a:prstGeom>
              <a:solidFill>
                <a:srgbClr val="FF00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omic Sans MS" panose="030F0702030302020204" pitchFamily="66" charset="0"/>
                            <a:cs typeface="Arial" charset="0"/>
                          </a:rPr>
                          <m:t>CUBE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omic Sans MS" panose="030F0702030302020204" pitchFamily="66" charset="0"/>
                            <a:cs typeface="Arial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omic Sans MS" panose="030F0702030302020204" pitchFamily="66" charset="0"/>
                            <a:cs typeface="Arial" charset="0"/>
                          </a:rPr>
                          <m:t>ROOT</m:t>
                        </m:r>
                      </m:e>
                    </m:rad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mic Sans MS" panose="030F0702030302020204" pitchFamily="66" charset="0"/>
                    <a:cs typeface="Arial" charset="0"/>
                  </a:rPr>
                  <a:t> of a number</a:t>
                </a: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222" y="309484"/>
                <a:ext cx="3227560" cy="481906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6127279" y="1123950"/>
            <a:ext cx="1791133" cy="558189"/>
          </a:xfrm>
          <a:prstGeom prst="roundRect">
            <a:avLst/>
          </a:prstGeom>
          <a:solidFill>
            <a:srgbClr val="CC66FF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Cube root is other way round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349023" y="1707343"/>
            <a:ext cx="1306083" cy="559607"/>
          </a:xfrm>
          <a:prstGeom prst="roundRect">
            <a:avLst/>
          </a:prstGeom>
          <a:solidFill>
            <a:srgbClr val="66FFCC"/>
          </a:solidFill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latin typeface="Book Antiqua" panose="02040602050305030304" pitchFamily="18" charset="0"/>
              </a:rPr>
              <a:t>Let us take number 7</a:t>
            </a:r>
            <a:endParaRPr lang="en-US" sz="16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4305" y="178834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7</a:t>
            </a:r>
            <a:endParaRPr lang="en-US" sz="2000" b="1" dirty="0">
              <a:solidFill>
                <a:srgbClr val="0000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5015" y="1788345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Comic Sans MS" panose="030F0702030302020204" pitchFamily="66" charset="0"/>
              </a:rPr>
              <a:t>343</a:t>
            </a:r>
            <a:endParaRPr lang="en-US" sz="2000" b="1" dirty="0">
              <a:solidFill>
                <a:srgbClr val="0000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929976" y="1216372"/>
            <a:ext cx="2753976" cy="545315"/>
            <a:chOff x="1492640" y="4165622"/>
            <a:chExt cx="1590573" cy="395696"/>
          </a:xfrm>
        </p:grpSpPr>
        <p:sp>
          <p:nvSpPr>
            <p:cNvPr id="22" name="Bent Arrow 21"/>
            <p:cNvSpPr/>
            <p:nvPr/>
          </p:nvSpPr>
          <p:spPr>
            <a:xfrm rot="16200000" flipH="1" flipV="1">
              <a:off x="2711866" y="4189971"/>
              <a:ext cx="395696" cy="346998"/>
            </a:xfrm>
            <a:prstGeom prst="bentArrow">
              <a:avLst>
                <a:gd name="adj1" fmla="val 19727"/>
                <a:gd name="adj2" fmla="val 25000"/>
                <a:gd name="adj3" fmla="val 25000"/>
                <a:gd name="adj4" fmla="val 43750"/>
              </a:avLst>
            </a:prstGeom>
            <a:solidFill>
              <a:srgbClr val="00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Bent Arrow 35"/>
            <p:cNvSpPr/>
            <p:nvPr/>
          </p:nvSpPr>
          <p:spPr>
            <a:xfrm rot="5400000" flipV="1">
              <a:off x="1485609" y="4172653"/>
              <a:ext cx="369272" cy="355210"/>
            </a:xfrm>
            <a:prstGeom prst="bentArrow">
              <a:avLst>
                <a:gd name="adj1" fmla="val 25000"/>
                <a:gd name="adj2" fmla="val 10721"/>
                <a:gd name="adj3" fmla="val 0"/>
                <a:gd name="adj4" fmla="val 43750"/>
              </a:avLst>
            </a:prstGeom>
            <a:solidFill>
              <a:srgbClr val="00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35685" y="4165955"/>
              <a:ext cx="903000" cy="7838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10203" y="4170229"/>
              <a:ext cx="99998" cy="7298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1941980" y="1123950"/>
            <a:ext cx="727862" cy="289236"/>
          </a:xfrm>
          <a:prstGeom prst="roundRect">
            <a:avLst>
              <a:gd name="adj" fmla="val 8237"/>
            </a:avLst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Cube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 flipH="1" flipV="1">
            <a:off x="862601" y="2229566"/>
            <a:ext cx="2753976" cy="545315"/>
            <a:chOff x="1492640" y="4165622"/>
            <a:chExt cx="1590573" cy="395696"/>
          </a:xfrm>
        </p:grpSpPr>
        <p:sp>
          <p:nvSpPr>
            <p:cNvPr id="41" name="Bent Arrow 40"/>
            <p:cNvSpPr/>
            <p:nvPr/>
          </p:nvSpPr>
          <p:spPr>
            <a:xfrm rot="16200000" flipH="1" flipV="1">
              <a:off x="2711866" y="4189971"/>
              <a:ext cx="395696" cy="346998"/>
            </a:xfrm>
            <a:prstGeom prst="bentArrow">
              <a:avLst>
                <a:gd name="adj1" fmla="val 19727"/>
                <a:gd name="adj2" fmla="val 25000"/>
                <a:gd name="adj3" fmla="val 25000"/>
                <a:gd name="adj4" fmla="val 43750"/>
              </a:avLst>
            </a:prstGeom>
            <a:solidFill>
              <a:srgbClr val="00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ent Arrow 41"/>
            <p:cNvSpPr/>
            <p:nvPr/>
          </p:nvSpPr>
          <p:spPr>
            <a:xfrm rot="5400000" flipV="1">
              <a:off x="1485609" y="4172653"/>
              <a:ext cx="369272" cy="355210"/>
            </a:xfrm>
            <a:prstGeom prst="bentArrow">
              <a:avLst>
                <a:gd name="adj1" fmla="val 25000"/>
                <a:gd name="adj2" fmla="val 10721"/>
                <a:gd name="adj3" fmla="val 0"/>
                <a:gd name="adj4" fmla="val 43750"/>
              </a:avLst>
            </a:prstGeom>
            <a:solidFill>
              <a:srgbClr val="00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835685" y="4165955"/>
              <a:ext cx="903000" cy="7838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95508" y="4166081"/>
              <a:ext cx="99998" cy="7298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1660061" y="2588663"/>
            <a:ext cx="1233950" cy="289236"/>
          </a:xfrm>
          <a:prstGeom prst="roundRect">
            <a:avLst>
              <a:gd name="adj" fmla="val 8237"/>
            </a:avLst>
          </a:prstGeom>
          <a:solidFill>
            <a:srgbClr val="FF7C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Cube root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62000" y="1772089"/>
            <a:ext cx="457200" cy="457200"/>
          </a:xfrm>
          <a:prstGeom prst="ellipse">
            <a:avLst/>
          </a:prstGeom>
          <a:solidFill>
            <a:srgbClr val="99FF33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7</a:t>
            </a:r>
            <a:endParaRPr lang="en-US" sz="2000" b="1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66801" y="336951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is used to denote Cube root of any number</a:t>
            </a:r>
            <a:endParaRPr lang="en-US" sz="1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1130" y="37673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30F9C"/>
                </a:solidFill>
                <a:latin typeface="Bookman Old Style" pitchFamily="18" charset="0"/>
                <a:ea typeface="Cambria Math" pitchFamily="18" charset="0"/>
              </a:rPr>
              <a:t>7</a:t>
            </a:r>
            <a:r>
              <a:rPr lang="en-US" sz="1400" b="1" baseline="30000" dirty="0">
                <a:solidFill>
                  <a:srgbClr val="C30F9C"/>
                </a:solidFill>
                <a:latin typeface="Bookman Old Style" panose="02050604050505020204" pitchFamily="18" charset="0"/>
                <a:ea typeface="Cambria Math" pitchFamily="18" charset="0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87358" y="375809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solidFill>
                <a:srgbClr val="0000FF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37260" y="376730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400" b="1" dirty="0">
              <a:solidFill>
                <a:srgbClr val="0000FF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52798" y="3767300"/>
            <a:ext cx="603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</a:rPr>
              <a:t>749</a:t>
            </a:r>
            <a:endParaRPr lang="en-US" sz="1400" b="1" dirty="0">
              <a:solidFill>
                <a:srgbClr val="0000FF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90800" y="3758093"/>
            <a:ext cx="348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7</a:t>
            </a:r>
            <a:endParaRPr lang="en-US" sz="1400" b="1" baseline="30000" dirty="0">
              <a:solidFill>
                <a:srgbClr val="0000FF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451890" y="3333750"/>
                <a:ext cx="632204" cy="337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C30F9C"/>
                          </a:solidFill>
                          <a:latin typeface="Cambria Math"/>
                          <a:cs typeface="Arial" charset="0"/>
                        </a:rPr>
                        <m:t>"</m:t>
                      </m:r>
                      <m:rad>
                        <m:radPr>
                          <m:ctrlPr>
                            <a:rPr lang="en-US" sz="1400" b="1" i="1" smtClean="0">
                              <a:solidFill>
                                <a:srgbClr val="C30F9C"/>
                              </a:solidFill>
                              <a:latin typeface="Cambria Math"/>
                              <a:cs typeface="Arial" charset="0"/>
                            </a:rPr>
                          </m:ctrlPr>
                        </m:radPr>
                        <m:deg>
                          <m:r>
                            <m:rPr>
                              <m:nor/>
                            </m:rPr>
                            <a:rPr lang="en-US" sz="1400" b="1" baseline="30000" dirty="0">
                              <a:solidFill>
                                <a:srgbClr val="C30F9C"/>
                              </a:solidFill>
                              <a:latin typeface="Bookman Old Style" panose="02050604050505020204" pitchFamily="18" charset="0"/>
                              <a:ea typeface="Cambria Math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400" b="1" i="1" smtClean="0">
                              <a:solidFill>
                                <a:srgbClr val="C30F9C"/>
                              </a:solidFill>
                              <a:latin typeface="Cambria Math"/>
                              <a:cs typeface="Arial" charset="0"/>
                            </a:rPr>
                            <m:t>     </m:t>
                          </m:r>
                        </m:e>
                      </m:rad>
                      <m:r>
                        <a:rPr lang="en-US" sz="1400" b="1" i="0" smtClean="0">
                          <a:solidFill>
                            <a:srgbClr val="C30F9C"/>
                          </a:solidFill>
                          <a:latin typeface="Cambria Math"/>
                          <a:cs typeface="Arial" charset="0"/>
                        </a:rPr>
                        <m:t> </m:t>
                      </m:r>
                      <m:r>
                        <a:rPr lang="en-US" sz="1400" b="1" i="0">
                          <a:solidFill>
                            <a:srgbClr val="C30F9C"/>
                          </a:solidFill>
                          <a:latin typeface="Cambria Math"/>
                          <a:cs typeface="Arial" charset="0"/>
                        </a:rPr>
                        <m:t>"</m:t>
                      </m:r>
                    </m:oMath>
                  </m:oMathPara>
                </a14:m>
                <a:endParaRPr lang="en-US" sz="1400" b="1" dirty="0">
                  <a:solidFill>
                    <a:srgbClr val="C30F9C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90" y="3333750"/>
                <a:ext cx="632204" cy="337721"/>
              </a:xfrm>
              <a:prstGeom prst="rect">
                <a:avLst/>
              </a:prstGeom>
              <a:blipFill rotWithShape="1">
                <a:blip r:embed="rId4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1752600" y="3734343"/>
                <a:ext cx="756233" cy="336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srgbClr val="C30F9C"/>
                              </a:solidFill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dirty="0" smtClean="0">
                              <a:solidFill>
                                <a:srgbClr val="C30F9C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343</m:t>
                          </m:r>
                        </m:e>
                      </m:rad>
                      <m:r>
                        <a:rPr lang="en-US" sz="1400" b="1" i="1" smtClean="0">
                          <a:solidFill>
                            <a:srgbClr val="C30F9C"/>
                          </a:solidFill>
                          <a:latin typeface="Cambria Math" pitchFamily="18" charset="0"/>
                          <a:ea typeface="Cambria Math" pitchFamily="18" charset="0"/>
                          <a:cs typeface="Arial" charset="0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rgbClr val="C30F9C"/>
                  </a:solidFill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734343"/>
                <a:ext cx="756233" cy="3365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1775187" y="3724460"/>
            <a:ext cx="263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baseline="30000" dirty="0">
                <a:solidFill>
                  <a:srgbClr val="C30F9C"/>
                </a:solidFill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19060"/>
            <a:ext cx="1688415" cy="206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4682193" y="1303991"/>
            <a:ext cx="303288" cy="307777"/>
            <a:chOff x="4764609" y="1262941"/>
            <a:chExt cx="303288" cy="307777"/>
          </a:xfrm>
        </p:grpSpPr>
        <p:sp>
          <p:nvSpPr>
            <p:cNvPr id="58" name="TextBox 57"/>
            <p:cNvSpPr txBox="1"/>
            <p:nvPr/>
          </p:nvSpPr>
          <p:spPr>
            <a:xfrm>
              <a:off x="4764609" y="1262941"/>
              <a:ext cx="3032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rPr>
                <a:t>8</a:t>
              </a:r>
              <a:endParaRPr lang="en-US" sz="14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805705" y="1301905"/>
              <a:ext cx="221095" cy="230683"/>
            </a:xfrm>
            <a:prstGeom prst="roundRect">
              <a:avLst/>
            </a:prstGeom>
            <a:noFill/>
            <a:ln w="12700">
              <a:solidFill>
                <a:srgbClr val="99FF3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615262" y="1820339"/>
            <a:ext cx="421910" cy="307777"/>
            <a:chOff x="4697678" y="1748809"/>
            <a:chExt cx="421910" cy="307777"/>
          </a:xfrm>
        </p:grpSpPr>
        <p:sp>
          <p:nvSpPr>
            <p:cNvPr id="68" name="TextBox 67"/>
            <p:cNvSpPr txBox="1"/>
            <p:nvPr/>
          </p:nvSpPr>
          <p:spPr>
            <a:xfrm>
              <a:off x="4697678" y="1748809"/>
              <a:ext cx="4219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rPr>
                <a:t>27</a:t>
              </a:r>
              <a:endParaRPr lang="en-US" sz="14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4777102" y="1787355"/>
              <a:ext cx="259250" cy="230683"/>
            </a:xfrm>
            <a:prstGeom prst="roundRect">
              <a:avLst/>
            </a:prstGeom>
            <a:noFill/>
            <a:ln w="12700">
              <a:solidFill>
                <a:srgbClr val="99FF3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611452" y="2332969"/>
            <a:ext cx="421910" cy="307777"/>
            <a:chOff x="4693868" y="2271599"/>
            <a:chExt cx="421910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4693868" y="2271599"/>
              <a:ext cx="4219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rPr>
                <a:t>64</a:t>
              </a:r>
              <a:endParaRPr lang="en-US" sz="14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771996" y="2306335"/>
              <a:ext cx="261843" cy="230683"/>
            </a:xfrm>
            <a:prstGeom prst="roundRect">
              <a:avLst/>
            </a:prstGeom>
            <a:noFill/>
            <a:ln w="12700">
              <a:solidFill>
                <a:srgbClr val="99FF3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/>
          <p:cNvCxnSpPr/>
          <p:nvPr/>
        </p:nvCxnSpPr>
        <p:spPr>
          <a:xfrm flipH="1">
            <a:off x="4946783" y="1455524"/>
            <a:ext cx="731520" cy="0"/>
          </a:xfrm>
          <a:prstGeom prst="line">
            <a:avLst/>
          </a:prstGeom>
          <a:ln w="19050">
            <a:solidFill>
              <a:srgbClr val="99FF3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4946783" y="1967570"/>
            <a:ext cx="731520" cy="0"/>
          </a:xfrm>
          <a:prstGeom prst="line">
            <a:avLst/>
          </a:prstGeom>
          <a:ln w="19050">
            <a:solidFill>
              <a:srgbClr val="99FF3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4946783" y="2479751"/>
            <a:ext cx="731520" cy="0"/>
          </a:xfrm>
          <a:prstGeom prst="line">
            <a:avLst/>
          </a:prstGeom>
          <a:ln w="19050">
            <a:solidFill>
              <a:srgbClr val="99FF3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704517" y="1287174"/>
            <a:ext cx="41068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2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3</a:t>
            </a:r>
            <a:endParaRPr lang="en-US" sz="15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704517" y="1808601"/>
            <a:ext cx="41068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3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3</a:t>
            </a:r>
            <a:endParaRPr lang="en-US" sz="15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04517" y="2320782"/>
            <a:ext cx="410689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4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3</a:t>
            </a:r>
            <a:endParaRPr lang="en-US" sz="15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7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7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3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05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5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12" grpId="0" animBg="1"/>
          <p:bldP spid="12" grpId="1" animBg="1"/>
          <p:bldP spid="13" grpId="0"/>
          <p:bldP spid="14" grpId="0"/>
          <p:bldP spid="20" grpId="0" animBg="1"/>
          <p:bldP spid="27" grpId="0" animBg="1"/>
          <p:bldP spid="45" grpId="0" animBg="1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80" grpId="0"/>
          <p:bldP spid="81" grpId="0"/>
          <p:bldP spid="8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xit" presetSubtype="2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5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47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9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3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05" dur="300"/>
                                            <p:tgtEl>
                                              <p:spTgt spid="10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5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0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2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35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9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50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12" grpId="0" animBg="1"/>
          <p:bldP spid="12" grpId="1" animBg="1"/>
          <p:bldP spid="13" grpId="0"/>
          <p:bldP spid="14" grpId="0"/>
          <p:bldP spid="20" grpId="0" animBg="1"/>
          <p:bldP spid="27" grpId="0" animBg="1"/>
          <p:bldP spid="45" grpId="0" animBg="1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/>
          <p:bldP spid="54" grpId="0"/>
          <p:bldP spid="55" grpId="0"/>
          <p:bldP spid="80" grpId="0"/>
          <p:bldP spid="81" grpId="0"/>
          <p:bldP spid="82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952970" y="1626249"/>
            <a:ext cx="161582" cy="209045"/>
          </a:xfrm>
          <a:prstGeom prst="round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5800" y="775277"/>
            <a:ext cx="7568184" cy="675501"/>
          </a:xfrm>
          <a:prstGeom prst="roundRect">
            <a:avLst/>
          </a:prstGeom>
          <a:gradFill flip="none" rotWithShape="1">
            <a:gsLst>
              <a:gs pos="66700">
                <a:srgbClr val="DDFDD8"/>
              </a:gs>
              <a:gs pos="0">
                <a:srgbClr val="49F42C">
                  <a:lumMod val="56000"/>
                  <a:lumOff val="44000"/>
                </a:srgbClr>
              </a:gs>
              <a:gs pos="100000">
                <a:schemeClr val="bg1">
                  <a:lumMod val="48000"/>
                  <a:lumOff val="5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23083" y="306288"/>
            <a:ext cx="3472434" cy="42657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PROPERTIES OF PERFECT CUBES</a:t>
            </a:r>
            <a:endParaRPr lang="en-US" b="1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869402"/>
            <a:ext cx="1303370" cy="369332"/>
          </a:xfrm>
          <a:prstGeom prst="rect">
            <a:avLst/>
          </a:prstGeom>
          <a:solidFill>
            <a:srgbClr val="FF9900"/>
          </a:solidFill>
          <a:ln w="28575">
            <a:solidFill>
              <a:srgbClr val="00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Property 1: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3434" y="2571750"/>
            <a:ext cx="1006361" cy="21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1059180" y="1331214"/>
            <a:ext cx="824414" cy="824414"/>
            <a:chOff x="4159793" y="2159543"/>
            <a:chExt cx="824414" cy="824414"/>
          </a:xfrm>
        </p:grpSpPr>
        <p:pic>
          <p:nvPicPr>
            <p:cNvPr id="12" name="Picture 2" descr="http://openclipart.org/image/300px/svg_to_png/139003/price_tag.png"/>
            <p:cNvPicPr>
              <a:picLocks noChangeAspect="1" noChangeArrowheads="1"/>
            </p:cNvPicPr>
            <p:nvPr/>
          </p:nvPicPr>
          <p:blipFill>
            <a:blip r:embed="rId4" cstate="print">
              <a:lum bright="-20000" contrast="-40000"/>
            </a:blip>
            <a:srcRect/>
            <a:stretch>
              <a:fillRect/>
            </a:stretch>
          </p:blipFill>
          <p:spPr bwMode="auto">
            <a:xfrm>
              <a:off x="4159793" y="2159543"/>
              <a:ext cx="824414" cy="824414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4315066" y="236270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Sol .</a:t>
              </a:r>
              <a:endParaRPr lang="en-US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61803" y="1522571"/>
            <a:ext cx="43848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5</a:t>
            </a:r>
            <a:r>
              <a:rPr lang="en-US" b="1" baseline="300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3</a:t>
            </a:r>
            <a:endParaRPr lang="en-US" b="1" baseline="300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994328" y="804310"/>
            <a:ext cx="5484321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8621" y1="7000" x2="58621" y2="7000"/>
                        <a14:foregroundMark x1="34052" y1="5200" x2="34052" y2="5200"/>
                        <a14:foregroundMark x1="42241" y1="2600" x2="42241" y2="2600"/>
                        <a14:foregroundMark x1="15948" y1="10600" x2="15948" y2="10600"/>
                        <a14:foregroundMark x1="33190" y1="10000" x2="33190" y2="10000"/>
                        <a14:foregroundMark x1="47845" y1="7800" x2="47845" y2="7800"/>
                        <a14:foregroundMark x1="36207" y1="5400" x2="36207" y2="5400"/>
                        <a14:foregroundMark x1="41810" y1="6200" x2="41810" y2="6200"/>
                        <a14:foregroundMark x1="46121" y1="4200" x2="46121" y2="4200"/>
                        <a14:foregroundMark x1="8621" y1="5800" x2="8621" y2="5800"/>
                        <a14:foregroundMark x1="18103" y1="5600" x2="18103" y2="5600"/>
                        <a14:foregroundMark x1="26724" y1="1800" x2="26724" y2="1800"/>
                        <a14:foregroundMark x1="12931" y1="10600" x2="12931" y2="10600"/>
                        <a14:foregroundMark x1="11638" y1="7800" x2="11638" y2="7800"/>
                        <a14:foregroundMark x1="5603" y1="11600" x2="5603" y2="11600"/>
                        <a14:foregroundMark x1="5172" y1="13600" x2="5172" y2="13600"/>
                        <a14:foregroundMark x1="10345" y1="14600" x2="10345" y2="14600"/>
                        <a14:foregroundMark x1="12931" y1="12800" x2="12931" y2="12800"/>
                        <a14:foregroundMark x1="28017" y1="31600" x2="28017" y2="31600"/>
                        <a14:foregroundMark x1="21121" y1="34800" x2="21121" y2="34800"/>
                        <a14:foregroundMark x1="15086" y1="34800" x2="15086" y2="34800"/>
                        <a14:foregroundMark x1="45259" y1="17000" x2="45259" y2="17000"/>
                        <a14:foregroundMark x1="62500" y1="20200" x2="62500" y2="20200"/>
                        <a14:foregroundMark x1="46121" y1="20000" x2="46121" y2="20000"/>
                        <a14:foregroundMark x1="64224" y1="18600" x2="64224" y2="18600"/>
                        <a14:foregroundMark x1="32759" y1="91200" x2="32759" y2="91200"/>
                        <a14:foregroundMark x1="87500" y1="91400" x2="87500" y2="91400"/>
                        <a14:foregroundMark x1="73276" y1="89800" x2="73276" y2="89800"/>
                        <a14:foregroundMark x1="76724" y1="90200" x2="76724" y2="90200"/>
                        <a14:foregroundMark x1="79741" y1="91000" x2="79741" y2="91000"/>
                        <a14:foregroundMark x1="79741" y1="91000" x2="79741" y2="91000"/>
                        <a14:foregroundMark x1="82328" y1="91200" x2="82328" y2="91200"/>
                        <a14:foregroundMark x1="87931" y1="91400" x2="87931" y2="91400"/>
                        <a14:foregroundMark x1="77155" y1="96000" x2="77155" y2="96000"/>
                        <a14:foregroundMark x1="12500" y1="38600" x2="12500" y2="38600"/>
                        <a14:foregroundMark x1="20690" y1="30200" x2="20690" y2="30200"/>
                        <a14:foregroundMark x1="57759" y1="34400" x2="57759" y2="34400"/>
                        <a14:foregroundMark x1="56897" y1="43200" x2="56897" y2="43200"/>
                        <a14:foregroundMark x1="12931" y1="18200" x2="12931" y2="18200"/>
                        <a14:foregroundMark x1="94397" y1="31000" x2="94397" y2="31000"/>
                        <a14:foregroundMark x1="92241" y1="42600" x2="92241" y2="42600"/>
                        <a14:foregroundMark x1="61638" y1="90400" x2="61638" y2="90400"/>
                        <a14:foregroundMark x1="36638" y1="94200" x2="36638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6" y="2702861"/>
            <a:ext cx="1004438" cy="21647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55" name="Group 54"/>
          <p:cNvGrpSpPr/>
          <p:nvPr/>
        </p:nvGrpSpPr>
        <p:grpSpPr>
          <a:xfrm>
            <a:off x="2175899" y="1516221"/>
            <a:ext cx="1523265" cy="401479"/>
            <a:chOff x="2175899" y="1516221"/>
            <a:chExt cx="1523265" cy="401479"/>
          </a:xfrm>
        </p:grpSpPr>
        <p:sp>
          <p:nvSpPr>
            <p:cNvPr id="29" name="TextBox 28"/>
            <p:cNvSpPr txBox="1"/>
            <p:nvPr/>
          </p:nvSpPr>
          <p:spPr>
            <a:xfrm>
              <a:off x="217589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=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1127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5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4665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8203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5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1741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52800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5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175899" y="1924050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11279" y="1917303"/>
            <a:ext cx="480780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25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62138" y="1917303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78580" y="1917303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5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75899" y="2325529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54128" y="2325529"/>
            <a:ext cx="74048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125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539205" y="1858524"/>
            <a:ext cx="56777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513397" y="2262188"/>
            <a:ext cx="68700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589871" y="2111386"/>
            <a:ext cx="2496795" cy="1508401"/>
            <a:chOff x="1740501" y="2808128"/>
            <a:chExt cx="1935765" cy="1210732"/>
          </a:xfrm>
        </p:grpSpPr>
        <p:grpSp>
          <p:nvGrpSpPr>
            <p:cNvPr id="36" name="Group 35"/>
            <p:cNvGrpSpPr/>
            <p:nvPr/>
          </p:nvGrpSpPr>
          <p:grpSpPr>
            <a:xfrm>
              <a:off x="1740501" y="2808128"/>
              <a:ext cx="1935765" cy="1210732"/>
              <a:chOff x="1740501" y="2808128"/>
              <a:chExt cx="1935765" cy="1210732"/>
            </a:xfrm>
          </p:grpSpPr>
          <p:sp>
            <p:nvSpPr>
              <p:cNvPr id="38" name="Oval 7"/>
              <p:cNvSpPr/>
              <p:nvPr/>
            </p:nvSpPr>
            <p:spPr>
              <a:xfrm>
                <a:off x="1740501" y="2808128"/>
                <a:ext cx="1935765" cy="1210732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412080 w 2136827"/>
                  <a:gd name="connsiteY5" fmla="*/ 758055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30096 w 2136827"/>
                  <a:gd name="connsiteY3" fmla="*/ 727893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6"/>
                  <a:gd name="connsiteY0" fmla="*/ 363205 h 879144"/>
                  <a:gd name="connsiteX1" fmla="*/ 1050484 w 2136826"/>
                  <a:gd name="connsiteY1" fmla="*/ 29 h 879144"/>
                  <a:gd name="connsiteX2" fmla="*/ 2136775 w 2136826"/>
                  <a:gd name="connsiteY2" fmla="*/ 375905 h 879144"/>
                  <a:gd name="connsiteX3" fmla="*/ 1630096 w 2136826"/>
                  <a:gd name="connsiteY3" fmla="*/ 711661 h 879144"/>
                  <a:gd name="connsiteX4" fmla="*/ 1348853 w 2136826"/>
                  <a:gd name="connsiteY4" fmla="*/ 879144 h 879144"/>
                  <a:gd name="connsiteX5" fmla="*/ 1367895 w 2136826"/>
                  <a:gd name="connsiteY5" fmla="*/ 751347 h 879144"/>
                  <a:gd name="connsiteX6" fmla="*/ 1059502 w 2136826"/>
                  <a:gd name="connsiteY6" fmla="*/ 756905 h 879144"/>
                  <a:gd name="connsiteX7" fmla="*/ 0 w 2136826"/>
                  <a:gd name="connsiteY7" fmla="*/ 363205 h 879144"/>
                  <a:gd name="connsiteX0" fmla="*/ 0 w 2136826"/>
                  <a:gd name="connsiteY0" fmla="*/ 370161 h 886100"/>
                  <a:gd name="connsiteX1" fmla="*/ 1055012 w 2136826"/>
                  <a:gd name="connsiteY1" fmla="*/ 26 h 886100"/>
                  <a:gd name="connsiteX2" fmla="*/ 2136775 w 2136826"/>
                  <a:gd name="connsiteY2" fmla="*/ 382861 h 886100"/>
                  <a:gd name="connsiteX3" fmla="*/ 1630096 w 2136826"/>
                  <a:gd name="connsiteY3" fmla="*/ 718617 h 886100"/>
                  <a:gd name="connsiteX4" fmla="*/ 1348853 w 2136826"/>
                  <a:gd name="connsiteY4" fmla="*/ 886100 h 886100"/>
                  <a:gd name="connsiteX5" fmla="*/ 1367895 w 2136826"/>
                  <a:gd name="connsiteY5" fmla="*/ 758303 h 886100"/>
                  <a:gd name="connsiteX6" fmla="*/ 1059502 w 2136826"/>
                  <a:gd name="connsiteY6" fmla="*/ 763861 h 886100"/>
                  <a:gd name="connsiteX7" fmla="*/ 0 w 2136826"/>
                  <a:gd name="connsiteY7" fmla="*/ 370161 h 88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6" h="886100">
                    <a:moveTo>
                      <a:pt x="0" y="370161"/>
                    </a:moveTo>
                    <a:cubicBezTo>
                      <a:pt x="0" y="122517"/>
                      <a:pt x="698883" y="-2091"/>
                      <a:pt x="1055012" y="26"/>
                    </a:cubicBezTo>
                    <a:cubicBezTo>
                      <a:pt x="1411141" y="2143"/>
                      <a:pt x="2143919" y="129391"/>
                      <a:pt x="2136775" y="382861"/>
                    </a:cubicBezTo>
                    <a:cubicBezTo>
                      <a:pt x="2127250" y="612519"/>
                      <a:pt x="1740957" y="683957"/>
                      <a:pt x="1630096" y="718617"/>
                    </a:cubicBezTo>
                    <a:cubicBezTo>
                      <a:pt x="1549042" y="848529"/>
                      <a:pt x="1458755" y="861230"/>
                      <a:pt x="1348853" y="886100"/>
                    </a:cubicBezTo>
                    <a:cubicBezTo>
                      <a:pt x="1375841" y="841915"/>
                      <a:pt x="1413672" y="805663"/>
                      <a:pt x="1367895" y="758303"/>
                    </a:cubicBezTo>
                    <a:cubicBezTo>
                      <a:pt x="1208352" y="758568"/>
                      <a:pt x="1352395" y="761480"/>
                      <a:pt x="1059502" y="763861"/>
                    </a:cubicBezTo>
                    <a:cubicBezTo>
                      <a:pt x="475585" y="763861"/>
                      <a:pt x="0" y="617805"/>
                      <a:pt x="0" y="370161"/>
                    </a:cubicBezTo>
                    <a:close/>
                  </a:path>
                </a:pathLst>
              </a:custGeom>
              <a:gradFill>
                <a:gsLst>
                  <a:gs pos="34000">
                    <a:srgbClr val="A151F9"/>
                  </a:gs>
                  <a:gs pos="0">
                    <a:srgbClr val="A151F9"/>
                  </a:gs>
                  <a:gs pos="80000">
                    <a:srgbClr val="FF66FF"/>
                  </a:gs>
                  <a:gs pos="100000">
                    <a:srgbClr val="A151F9"/>
                  </a:gs>
                </a:gsLst>
              </a:gra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Oval 7"/>
              <p:cNvSpPr/>
              <p:nvPr/>
            </p:nvSpPr>
            <p:spPr>
              <a:xfrm>
                <a:off x="1792233" y="2828302"/>
                <a:ext cx="1835088" cy="1130086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7" h="857275">
                    <a:moveTo>
                      <a:pt x="0" y="379437"/>
                    </a:moveTo>
                    <a:cubicBezTo>
                      <a:pt x="0" y="131793"/>
                      <a:pt x="701146" y="-2093"/>
                      <a:pt x="1057275" y="24"/>
                    </a:cubicBezTo>
                    <a:cubicBezTo>
                      <a:pt x="1413404" y="2141"/>
                      <a:pt x="2143919" y="138667"/>
                      <a:pt x="2136775" y="392137"/>
                    </a:cubicBezTo>
                    <a:cubicBezTo>
                      <a:pt x="2127250" y="621795"/>
                      <a:pt x="1720585" y="695614"/>
                      <a:pt x="1609724" y="730274"/>
                    </a:cubicBezTo>
                    <a:cubicBezTo>
                      <a:pt x="1546489" y="795890"/>
                      <a:pt x="1589879" y="787160"/>
                      <a:pt x="1428748" y="857275"/>
                    </a:cubicBezTo>
                    <a:cubicBezTo>
                      <a:pt x="1455736" y="813090"/>
                      <a:pt x="1431129" y="791128"/>
                      <a:pt x="1412080" y="758055"/>
                    </a:cubicBezTo>
                    <a:cubicBezTo>
                      <a:pt x="1252537" y="758320"/>
                      <a:pt x="1350168" y="756469"/>
                      <a:pt x="1057275" y="758850"/>
                    </a:cubicBezTo>
                    <a:cubicBezTo>
                      <a:pt x="473358" y="758850"/>
                      <a:pt x="0" y="627081"/>
                      <a:pt x="0" y="3794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66FF"/>
                  </a:gs>
                  <a:gs pos="60000">
                    <a:srgbClr val="FACEF8"/>
                  </a:gs>
                  <a:gs pos="100000">
                    <a:srgbClr val="FF66F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3361907" y="3121666"/>
                <a:ext cx="169969" cy="94405"/>
              </a:xfrm>
              <a:custGeom>
                <a:avLst/>
                <a:gdLst>
                  <a:gd name="connsiteX0" fmla="*/ 505 w 262707"/>
                  <a:gd name="connsiteY0" fmla="*/ 22324 h 114230"/>
                  <a:gd name="connsiteX1" fmla="*/ 102899 w 262707"/>
                  <a:gd name="connsiteY1" fmla="*/ 893 h 114230"/>
                  <a:gd name="connsiteX2" fmla="*/ 236249 w 262707"/>
                  <a:gd name="connsiteY2" fmla="*/ 43755 h 114230"/>
                  <a:gd name="connsiteX3" fmla="*/ 255299 w 262707"/>
                  <a:gd name="connsiteY3" fmla="*/ 100905 h 114230"/>
                  <a:gd name="connsiteX4" fmla="*/ 145761 w 262707"/>
                  <a:gd name="connsiteY4" fmla="*/ 108049 h 114230"/>
                  <a:gd name="connsiteX5" fmla="*/ 505 w 262707"/>
                  <a:gd name="connsiteY5" fmla="*/ 22324 h 11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707" h="114230">
                    <a:moveTo>
                      <a:pt x="505" y="22324"/>
                    </a:moveTo>
                    <a:cubicBezTo>
                      <a:pt x="-6639" y="4465"/>
                      <a:pt x="63608" y="-2679"/>
                      <a:pt x="102899" y="893"/>
                    </a:cubicBezTo>
                    <a:cubicBezTo>
                      <a:pt x="142190" y="4465"/>
                      <a:pt x="210849" y="27086"/>
                      <a:pt x="236249" y="43755"/>
                    </a:cubicBezTo>
                    <a:cubicBezTo>
                      <a:pt x="261649" y="60424"/>
                      <a:pt x="270380" y="90189"/>
                      <a:pt x="255299" y="100905"/>
                    </a:cubicBezTo>
                    <a:cubicBezTo>
                      <a:pt x="240218" y="111621"/>
                      <a:pt x="188624" y="120749"/>
                      <a:pt x="145761" y="108049"/>
                    </a:cubicBezTo>
                    <a:cubicBezTo>
                      <a:pt x="102899" y="95349"/>
                      <a:pt x="7649" y="40183"/>
                      <a:pt x="505" y="223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1966586" y="3380064"/>
                <a:ext cx="140967" cy="128958"/>
              </a:xfrm>
              <a:custGeom>
                <a:avLst/>
                <a:gdLst>
                  <a:gd name="connsiteX0" fmla="*/ 13679 w 163698"/>
                  <a:gd name="connsiteY0" fmla="*/ 1445 h 96887"/>
                  <a:gd name="connsiteX1" fmla="*/ 97023 w 163698"/>
                  <a:gd name="connsiteY1" fmla="*/ 18114 h 96887"/>
                  <a:gd name="connsiteX2" fmla="*/ 163698 w 163698"/>
                  <a:gd name="connsiteY2" fmla="*/ 65739 h 96887"/>
                  <a:gd name="connsiteX3" fmla="*/ 97023 w 163698"/>
                  <a:gd name="connsiteY3" fmla="*/ 96695 h 96887"/>
                  <a:gd name="connsiteX4" fmla="*/ 8916 w 163698"/>
                  <a:gd name="connsiteY4" fmla="*/ 51451 h 96887"/>
                  <a:gd name="connsiteX5" fmla="*/ 13679 w 163698"/>
                  <a:gd name="connsiteY5" fmla="*/ 1445 h 9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698" h="96887">
                    <a:moveTo>
                      <a:pt x="13679" y="1445"/>
                    </a:moveTo>
                    <a:cubicBezTo>
                      <a:pt x="28363" y="-4111"/>
                      <a:pt x="72020" y="7398"/>
                      <a:pt x="97023" y="18114"/>
                    </a:cubicBezTo>
                    <a:cubicBezTo>
                      <a:pt x="122026" y="28830"/>
                      <a:pt x="163698" y="52642"/>
                      <a:pt x="163698" y="65739"/>
                    </a:cubicBezTo>
                    <a:cubicBezTo>
                      <a:pt x="163698" y="78836"/>
                      <a:pt x="122820" y="99076"/>
                      <a:pt x="97023" y="96695"/>
                    </a:cubicBezTo>
                    <a:cubicBezTo>
                      <a:pt x="71226" y="94314"/>
                      <a:pt x="23600" y="66929"/>
                      <a:pt x="8916" y="51451"/>
                    </a:cubicBezTo>
                    <a:cubicBezTo>
                      <a:pt x="-5768" y="35973"/>
                      <a:pt x="-1005" y="7001"/>
                      <a:pt x="13679" y="1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2084836" y="2921366"/>
              <a:ext cx="1268668" cy="864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 find the cube of 5 we </a:t>
              </a:r>
            </a:p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will multiply 5 three times</a:t>
              </a:r>
              <a:endParaRPr lang="en-US" sz="1600" b="1" dirty="0">
                <a:solidFill>
                  <a:srgbClr val="2E38F6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711826" y="2801017"/>
            <a:ext cx="2198143" cy="408623"/>
          </a:xfrm>
          <a:prstGeom prst="roundRect">
            <a:avLst/>
          </a:prstGeom>
          <a:solidFill>
            <a:srgbClr val="CC3300"/>
          </a:solidFill>
          <a:ln w="38100">
            <a:solidFill>
              <a:srgbClr val="0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  <a:sym typeface="Symbol"/>
              </a:rPr>
              <a:t> Cube of 5 is 125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25" name="Group 24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27" name="Cloud Callout 26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" name="TextBox 56"/>
              <p:cNvSpPr txBox="1"/>
              <p:nvPr/>
            </p:nvSpPr>
            <p:spPr>
              <a:xfrm>
                <a:off x="5750628" y="3792394"/>
                <a:ext cx="135318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Cube of 5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26" name="Picture 25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18" name="Group 17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20" name="Cloud Callout 19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TextBox 56"/>
              <p:cNvSpPr txBox="1"/>
              <p:nvPr/>
            </p:nvSpPr>
            <p:spPr>
              <a:xfrm>
                <a:off x="5750628" y="3669283"/>
                <a:ext cx="135318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number in one’s place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19" name="Picture 18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1915545" y="1962150"/>
            <a:ext cx="1437255" cy="1023050"/>
            <a:chOff x="2220552" y="1952804"/>
            <a:chExt cx="1739079" cy="1237891"/>
          </a:xfrm>
        </p:grpSpPr>
        <p:sp>
          <p:nvSpPr>
            <p:cNvPr id="7" name="Cloud Callout 6"/>
            <p:cNvSpPr/>
            <p:nvPr/>
          </p:nvSpPr>
          <p:spPr>
            <a:xfrm>
              <a:off x="2220552" y="1952804"/>
              <a:ext cx="1739079" cy="1237891"/>
            </a:xfrm>
            <a:prstGeom prst="cloudCallout">
              <a:avLst>
                <a:gd name="adj1" fmla="val -73288"/>
                <a:gd name="adj2" fmla="val 4199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93456" y="2233675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take an example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2847978" y="2830782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5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488334" y="2830782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5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994328" y="1123434"/>
            <a:ext cx="6159072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100" y="780063"/>
            <a:ext cx="62865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If the digit in the one’s place of a number is 0,1,4,5,6 or 9, then the digit in the one's place of its cube will also be the same digit.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0349" y="795335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glow rad="88900">
                    <a:prstClr val="black"/>
                  </a:glow>
                </a:effectLst>
                <a:latin typeface="Cambria Math" panose="02040503050406030204" pitchFamily="18" charset="0"/>
              </a:rPr>
              <a:t>5</a:t>
            </a:r>
            <a:endParaRPr lang="en-US" dirty="0">
              <a:solidFill>
                <a:srgbClr val="FFFF00"/>
              </a:solidFill>
              <a:effectLst>
                <a:glow rad="88900">
                  <a:prstClr val="black"/>
                </a:glow>
              </a:effectLst>
            </a:endParaRPr>
          </a:p>
        </p:txBody>
      </p:sp>
      <p:sp>
        <p:nvSpPr>
          <p:cNvPr id="57" name="Cloud Callout 56"/>
          <p:cNvSpPr/>
          <p:nvPr/>
        </p:nvSpPr>
        <p:spPr>
          <a:xfrm>
            <a:off x="3614493" y="1520211"/>
            <a:ext cx="1719507" cy="1067221"/>
          </a:xfrm>
          <a:prstGeom prst="cloudCallout">
            <a:avLst>
              <a:gd name="adj1" fmla="val 24091"/>
              <a:gd name="adj2" fmla="val 83914"/>
            </a:avLst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What do you observe ?</a:t>
            </a:r>
            <a:endParaRPr lang="en-US" sz="1600" b="1" kern="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pic>
        <p:nvPicPr>
          <p:cNvPr id="56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592" r="100000">
                        <a14:foregroundMark x1="46746" y1="29778" x2="37278" y2="46667"/>
                        <a14:foregroundMark x1="58284" y1="29556" x2="58876" y2="48000"/>
                        <a14:foregroundMark x1="60651" y1="40222" x2="62426" y2="66222"/>
                        <a14:foregroundMark x1="55621" y1="43333" x2="49112" y2="67333"/>
                        <a14:foregroundMark x1="58876" y1="78667" x2="64497" y2="88667"/>
                        <a14:foregroundMark x1="46746" y1="74222" x2="467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66" y="2865586"/>
            <a:ext cx="1504532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86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4" grpId="0" animBg="1"/>
      <p:bldP spid="3" grpId="0" animBg="1"/>
      <p:bldP spid="14" grpId="0"/>
      <p:bldP spid="16" grpId="0" animBg="1"/>
      <p:bldP spid="16" grpId="1" animBg="1"/>
      <p:bldP spid="44" grpId="0"/>
      <p:bldP spid="45" grpId="0"/>
      <p:bldP spid="46" grpId="0"/>
      <p:bldP spid="47" grpId="0"/>
      <p:bldP spid="48" grpId="0"/>
      <p:bldP spid="49" grpId="0"/>
      <p:bldP spid="54" grpId="0" animBg="1"/>
      <p:bldP spid="58" grpId="0"/>
      <p:bldP spid="58" grpId="1"/>
      <p:bldP spid="59" grpId="0"/>
      <p:bldP spid="59" grpId="1"/>
      <p:bldP spid="60" grpId="0" animBg="1"/>
      <p:bldP spid="10" grpId="0"/>
      <p:bldP spid="5" grpId="0"/>
      <p:bldP spid="5" grpId="1"/>
      <p:bldP spid="5" grpId="2"/>
      <p:bldP spid="57" grpId="0" animBg="1"/>
      <p:bldP spid="57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563533" y="1740515"/>
            <a:ext cx="6694517" cy="342811"/>
            <a:chOff x="1855602" y="6073014"/>
            <a:chExt cx="4494748" cy="414802"/>
          </a:xfrm>
        </p:grpSpPr>
        <p:sp>
          <p:nvSpPr>
            <p:cNvPr id="47" name="Rounded Rectangle 126"/>
            <p:cNvSpPr/>
            <p:nvPr/>
          </p:nvSpPr>
          <p:spPr>
            <a:xfrm>
              <a:off x="1880075" y="6073014"/>
              <a:ext cx="4355162" cy="412027"/>
            </a:xfrm>
            <a:prstGeom prst="round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endPara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8" name="Rounded Rectangle 127"/>
            <p:cNvSpPr/>
            <p:nvPr/>
          </p:nvSpPr>
          <p:spPr>
            <a:xfrm>
              <a:off x="1855602" y="6115405"/>
              <a:ext cx="4494748" cy="372411"/>
            </a:xfrm>
            <a:prstGeom prst="rect">
              <a:avLst/>
            </a:prstGeom>
            <a:noFill/>
            <a:ln w="2857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Form two groups of three digits each starting from the right most”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46" name="Oval 45"/>
          <p:cNvSpPr/>
          <p:nvPr/>
        </p:nvSpPr>
        <p:spPr>
          <a:xfrm>
            <a:off x="319666" y="1736344"/>
            <a:ext cx="749257" cy="355478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1)  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9250" y="285750"/>
            <a:ext cx="6246677" cy="338554"/>
          </a:xfrm>
          <a:prstGeom prst="rect">
            <a:avLst/>
          </a:prstGeom>
          <a:solidFill>
            <a:srgbClr val="800000"/>
          </a:solidFill>
          <a:ln>
            <a:solidFill>
              <a:schemeClr val="bg1"/>
            </a:solidFill>
          </a:ln>
          <a:effectLst>
            <a:glow rad="63500">
              <a:srgbClr val="80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CUBE ROOT  OF  A  NUMBER  THROUGH  ESTIMATION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902" y="1371600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2863743" y="2166502"/>
            <a:ext cx="282010" cy="20955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329255" y="2117389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614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Left Brace 54"/>
          <p:cNvSpPr/>
          <p:nvPr/>
        </p:nvSpPr>
        <p:spPr>
          <a:xfrm rot="16200000">
            <a:off x="3525895" y="2299674"/>
            <a:ext cx="128016" cy="347472"/>
          </a:xfrm>
          <a:prstGeom prst="leftBrace">
            <a:avLst>
              <a:gd name="adj1" fmla="val 99755"/>
              <a:gd name="adj2" fmla="val 50000"/>
            </a:avLst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Flowchart: Alternate Process 55"/>
          <p:cNvSpPr/>
          <p:nvPr/>
        </p:nvSpPr>
        <p:spPr>
          <a:xfrm>
            <a:off x="3162844" y="2490877"/>
            <a:ext cx="942201" cy="289441"/>
          </a:xfrm>
          <a:prstGeom prst="flowChartAlternateProcess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  <a:latin typeface="Bookman Old Style" pitchFamily="18" charset="0"/>
              </a:rPr>
              <a:t>2</a:t>
            </a:r>
            <a:r>
              <a:rPr lang="en-US" sz="1100" b="1" baseline="30000" dirty="0" smtClean="0">
                <a:solidFill>
                  <a:srgbClr val="C00000"/>
                </a:solidFill>
                <a:latin typeface="Bookman Old Style" pitchFamily="18" charset="0"/>
              </a:rPr>
              <a:t>nd</a:t>
            </a:r>
            <a:r>
              <a:rPr lang="en-US" sz="1100" b="1" dirty="0" smtClean="0">
                <a:solidFill>
                  <a:srgbClr val="C00000"/>
                </a:solidFill>
                <a:latin typeface="Bookman Old Style" pitchFamily="18" charset="0"/>
              </a:rPr>
              <a:t>  group</a:t>
            </a:r>
            <a:endParaRPr lang="en-US" sz="1100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262298" y="2117389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Left Brace 57"/>
          <p:cNvSpPr/>
          <p:nvPr/>
        </p:nvSpPr>
        <p:spPr>
          <a:xfrm rot="16200000">
            <a:off x="4458711" y="2298347"/>
            <a:ext cx="128470" cy="350125"/>
          </a:xfrm>
          <a:prstGeom prst="leftBrace">
            <a:avLst>
              <a:gd name="adj1" fmla="val 99755"/>
              <a:gd name="adj2" fmla="val 50000"/>
            </a:avLst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Flowchart: Alternate Process 58"/>
          <p:cNvSpPr/>
          <p:nvPr/>
        </p:nvSpPr>
        <p:spPr>
          <a:xfrm>
            <a:off x="4114032" y="2490877"/>
            <a:ext cx="909211" cy="289441"/>
          </a:xfrm>
          <a:prstGeom prst="flowChartAlternateProcess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  <a:latin typeface="Bookman Old Style" pitchFamily="18" charset="0"/>
              </a:rPr>
              <a:t>1</a:t>
            </a:r>
            <a:r>
              <a:rPr lang="en-US" sz="1100" b="1" baseline="30000" dirty="0" smtClean="0">
                <a:solidFill>
                  <a:srgbClr val="C00000"/>
                </a:solidFill>
                <a:latin typeface="Bookman Old Style" pitchFamily="18" charset="0"/>
              </a:rPr>
              <a:t>st</a:t>
            </a:r>
            <a:r>
              <a:rPr lang="en-US" sz="1100" b="1" dirty="0" smtClean="0">
                <a:solidFill>
                  <a:srgbClr val="C00000"/>
                </a:solidFill>
                <a:latin typeface="Bookman Old Style" pitchFamily="18" charset="0"/>
              </a:rPr>
              <a:t>  group</a:t>
            </a:r>
            <a:endParaRPr lang="en-US" sz="1100" dirty="0">
              <a:solidFill>
                <a:srgbClr val="C00000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937501" y="2155149"/>
            <a:ext cx="420347" cy="2543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363699" y="2155149"/>
            <a:ext cx="370677" cy="2543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865606" y="2117389"/>
            <a:ext cx="10021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614125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Rounded Rectangle 126"/>
          <p:cNvSpPr/>
          <p:nvPr/>
        </p:nvSpPr>
        <p:spPr>
          <a:xfrm>
            <a:off x="560455" y="2805811"/>
            <a:ext cx="5296364" cy="340518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endParaRPr 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4" name="Rounded Rectangle 127"/>
          <p:cNvSpPr/>
          <p:nvPr/>
        </p:nvSpPr>
        <p:spPr>
          <a:xfrm>
            <a:off x="743773" y="2822182"/>
            <a:ext cx="5241126" cy="307778"/>
          </a:xfrm>
          <a:prstGeom prst="rect">
            <a:avLst/>
          </a:prstGeom>
          <a:noFill/>
          <a:ln w="28575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1st group (125) gives us the unit’s digit of cube root.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22556" y="2798331"/>
            <a:ext cx="633663" cy="355478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(2)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75006" y="318173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MT Extra" panose="05050102010205020202" pitchFamily="18" charset="2"/>
              </a:rPr>
              <a:t>Q</a:t>
            </a:r>
            <a:endParaRPr lang="en-US" sz="1400" dirty="0">
              <a:solidFill>
                <a:prstClr val="black"/>
              </a:solidFill>
              <a:latin typeface="MT Extra" panose="05050102010205020202" pitchFamily="18" charset="2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194815" y="3181738"/>
            <a:ext cx="4421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Cube of a number ending in 5, also ends in 5.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75006" y="3477660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MT Extra" panose="05050102010205020202" pitchFamily="18" charset="2"/>
                <a:sym typeface="Symbol"/>
              </a:rPr>
              <a:t></a:t>
            </a:r>
            <a:endParaRPr lang="en-US" sz="1400" dirty="0">
              <a:solidFill>
                <a:prstClr val="black"/>
              </a:solidFill>
              <a:latin typeface="MT Extra" panose="05050102010205020202" pitchFamily="18" charset="2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194815" y="3477660"/>
            <a:ext cx="3243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Unit’s digit of the cube root is 5.</a:t>
            </a:r>
            <a:endParaRPr lang="en-US" sz="14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550670" y="3823952"/>
            <a:ext cx="5985036" cy="340518"/>
            <a:chOff x="1839701" y="6130064"/>
            <a:chExt cx="4018400" cy="412027"/>
          </a:xfrm>
        </p:grpSpPr>
        <p:sp>
          <p:nvSpPr>
            <p:cNvPr id="97" name="Rounded Rectangle 126"/>
            <p:cNvSpPr/>
            <p:nvPr/>
          </p:nvSpPr>
          <p:spPr>
            <a:xfrm>
              <a:off x="1839701" y="6130064"/>
              <a:ext cx="3991247" cy="412027"/>
            </a:xfrm>
            <a:prstGeom prst="round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endParaRPr lang="en-US" sz="14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8" name="Rounded Rectangle 127"/>
            <p:cNvSpPr/>
            <p:nvPr/>
          </p:nvSpPr>
          <p:spPr>
            <a:xfrm>
              <a:off x="1979239" y="6149879"/>
              <a:ext cx="3878862" cy="372411"/>
            </a:xfrm>
            <a:prstGeom prst="rect">
              <a:avLst/>
            </a:prstGeom>
            <a:noFill/>
            <a:ln w="2857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r>
                <a:rPr lang="en-US" sz="1400" b="1" baseline="30000" dirty="0" smtClean="0">
                  <a:solidFill>
                    <a:prstClr val="black"/>
                  </a:solidFill>
                  <a:latin typeface="Bookman Old Style" pitchFamily="18" charset="0"/>
                </a:rPr>
                <a:t>nd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 group (here 614) gives us the ten’s digit if the cube root.</a:t>
              </a:r>
              <a:endParaRPr lang="en-US" sz="14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96" name="Oval 95"/>
          <p:cNvSpPr/>
          <p:nvPr/>
        </p:nvSpPr>
        <p:spPr>
          <a:xfrm>
            <a:off x="387055" y="3816472"/>
            <a:ext cx="640225" cy="355478"/>
          </a:xfrm>
          <a:prstGeom prst="ellipse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(3)</a:t>
            </a:r>
            <a:endParaRPr lang="en-US" sz="14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219200" y="4182912"/>
            <a:ext cx="16017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Since, 8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= 512</a:t>
            </a:r>
            <a:endParaRPr lang="en-US" sz="1400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674956" y="4182912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and 9</a:t>
            </a:r>
            <a:r>
              <a:rPr lang="en-US" sz="14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= 729</a:t>
            </a:r>
            <a:endParaRPr lang="en-US" sz="1400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19200" y="4506697"/>
            <a:ext cx="2165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Also 512 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&lt; 614 &lt; 729</a:t>
            </a:r>
            <a:endParaRPr lang="en-US" sz="1400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47800" y="2800350"/>
            <a:ext cx="2481287" cy="738664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</a:rPr>
              <a:t>Lets follow steps to find the cube root through estimation.</a:t>
            </a:r>
            <a:endParaRPr lang="en-US" sz="14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83793"/>
            <a:ext cx="1340458" cy="1607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3548808" y="4458632"/>
                <a:ext cx="1880445" cy="36580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Symbol"/>
                  <a:buChar char="\"/>
                </a:pPr>
                <a14:m>
                  <m:oMath xmlns:m="http://schemas.openxmlformats.org/officeDocument/2006/math">
                    <m:rad>
                      <m:radPr>
                        <m:ctrlPr>
                          <a:rPr lang="en-US" sz="1600" b="1" i="1" dirty="0" smtClean="0">
                            <a:solidFill>
                              <a:srgbClr val="FFFF00"/>
                            </a:solidFill>
                            <a:latin typeface="Cambria Math"/>
                            <a:sym typeface="Symbol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1" i="1" dirty="0" smtClean="0">
                            <a:solidFill>
                              <a:srgbClr val="FFFF00"/>
                            </a:solidFill>
                            <a:latin typeface="Cambria Math"/>
                            <a:sym typeface="Symbol"/>
                          </a:rPr>
                          <m:t>𝟑</m:t>
                        </m:r>
                      </m:deg>
                      <m:e>
                        <m:r>
                          <a:rPr lang="en-US" sz="1600" b="1" i="1" dirty="0" smtClean="0">
                            <a:solidFill>
                              <a:srgbClr val="FFFF00"/>
                            </a:solidFill>
                            <a:latin typeface="Cambria Math"/>
                            <a:sym typeface="Symbol"/>
                          </a:rPr>
                          <m:t>𝟔𝟏𝟒𝟏𝟐𝟓</m:t>
                        </m:r>
                        <m:r>
                          <a:rPr lang="en-US" sz="1600" b="1" i="1" dirty="0" smtClean="0">
                            <a:solidFill>
                              <a:srgbClr val="FFFF00"/>
                            </a:solidFill>
                            <a:latin typeface="Cambria Math"/>
                            <a:sym typeface="Symbol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 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= 85</a:t>
                </a:r>
                <a:endParaRPr lang="en-US" sz="16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08" y="4458632"/>
                <a:ext cx="1880445" cy="36580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Flowchart: Stored Data 17"/>
          <p:cNvSpPr/>
          <p:nvPr/>
        </p:nvSpPr>
        <p:spPr>
          <a:xfrm flipV="1">
            <a:off x="751292" y="833241"/>
            <a:ext cx="5954308" cy="532810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04394" y="666750"/>
            <a:ext cx="486827" cy="490884"/>
            <a:chOff x="504394" y="314899"/>
            <a:chExt cx="486827" cy="490884"/>
          </a:xfrm>
        </p:grpSpPr>
        <p:sp>
          <p:nvSpPr>
            <p:cNvPr id="70" name="Oval 69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>
            <a:off x="963660" y="937796"/>
            <a:ext cx="59191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614125 through estimation ?</a:t>
            </a:r>
          </a:p>
        </p:txBody>
      </p:sp>
      <p:grpSp>
        <p:nvGrpSpPr>
          <p:cNvPr id="73" name="Group 72"/>
          <p:cNvGrpSpPr/>
          <p:nvPr/>
        </p:nvGrpSpPr>
        <p:grpSpPr>
          <a:xfrm flipH="1">
            <a:off x="5796281" y="849905"/>
            <a:ext cx="2813762" cy="927876"/>
            <a:chOff x="5070408" y="2660860"/>
            <a:chExt cx="2813762" cy="927876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6" name="Rectangle 75"/>
            <p:cNvSpPr/>
            <p:nvPr/>
          </p:nvSpPr>
          <p:spPr>
            <a:xfrm>
              <a:off x="5430155" y="2750536"/>
              <a:ext cx="245401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 We 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know that, if a number ends in 8, its </a:t>
              </a:r>
            </a:p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       cube will end in 2.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 flipH="1">
            <a:off x="5768976" y="849905"/>
            <a:ext cx="2813763" cy="1020034"/>
            <a:chOff x="5070408" y="2660859"/>
            <a:chExt cx="2813763" cy="1020034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59"/>
              <a:ext cx="2347816" cy="1020033"/>
            </a:xfrm>
            <a:prstGeom prst="rect">
              <a:avLst/>
            </a:prstGeom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0" name="Rectangle 79"/>
            <p:cNvSpPr/>
            <p:nvPr/>
          </p:nvSpPr>
          <p:spPr>
            <a:xfrm>
              <a:off x="5288698" y="2726786"/>
              <a:ext cx="259547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 We guess the ten’s digit of the cube root with the help of unit’s  digit of 512.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 flipH="1">
            <a:off x="5785208" y="856034"/>
            <a:ext cx="2813763" cy="1020033"/>
            <a:chOff x="5070408" y="2660859"/>
            <a:chExt cx="2813763" cy="1020033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59"/>
              <a:ext cx="2347816" cy="1020033"/>
            </a:xfrm>
            <a:prstGeom prst="rect">
              <a:avLst/>
            </a:prstGeom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9" name="Rectangle 98"/>
            <p:cNvSpPr/>
            <p:nvPr/>
          </p:nvSpPr>
          <p:spPr>
            <a:xfrm>
              <a:off x="5288698" y="2809911"/>
              <a:ext cx="259547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Ten’s digit of the required cube root must be 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02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" grpId="0" animBg="1"/>
      <p:bldP spid="34" grpId="0"/>
      <p:bldP spid="51" grpId="0" animBg="1"/>
      <p:bldP spid="53" grpId="0"/>
      <p:bldP spid="55" grpId="0" animBg="1"/>
      <p:bldP spid="56" grpId="0"/>
      <p:bldP spid="57" grpId="0"/>
      <p:bldP spid="58" grpId="0" animBg="1"/>
      <p:bldP spid="59" grpId="0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50" grpId="0"/>
      <p:bldP spid="63" grpId="0" animBg="1"/>
      <p:bldP spid="64" grpId="0"/>
      <p:bldP spid="62" grpId="0"/>
      <p:bldP spid="88" grpId="0"/>
      <p:bldP spid="89" grpId="0"/>
      <p:bldP spid="90" grpId="0"/>
      <p:bldP spid="91" grpId="0"/>
      <p:bldP spid="96" grpId="0"/>
      <p:bldP spid="109" grpId="0"/>
      <p:bldP spid="110" grpId="0"/>
      <p:bldP spid="111" grpId="0"/>
      <p:bldP spid="40" grpId="0" animBg="1"/>
      <p:bldP spid="40" grpId="1" animBg="1"/>
      <p:bldP spid="121" grpId="0" animBg="1"/>
      <p:bldP spid="6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13262" y="1428750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94066" y="14363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8148" y="14363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9562" y="2410689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88148" y="241068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02081" y="241068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02081" y="1436370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88148" y="193266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09701" y="192504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59562" y="1932664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13668" y="1896949"/>
                <a:ext cx="755976" cy="372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 smtClean="0">
                              <a:latin typeface="Bookman Old Style" pitchFamily="18" charset="0"/>
                            </a:rPr>
                            <m:t>64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68" y="1896949"/>
                <a:ext cx="755976" cy="3729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113669" y="2374974"/>
                <a:ext cx="755976" cy="372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 smtClean="0">
                              <a:latin typeface="Bookman Old Style" pitchFamily="18" charset="0"/>
                            </a:rPr>
                            <m:t>64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69" y="2374974"/>
                <a:ext cx="755976" cy="37292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492870" y="192885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6000" y="193266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2184032" y="1775473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333750" y="1775473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498129" y="14363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91467" y="14363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Flowchart: Stored Data 17"/>
          <p:cNvSpPr/>
          <p:nvPr/>
        </p:nvSpPr>
        <p:spPr>
          <a:xfrm flipV="1">
            <a:off x="751292" y="298064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04394" y="294216"/>
            <a:ext cx="486827" cy="490884"/>
            <a:chOff x="504394" y="314899"/>
            <a:chExt cx="486827" cy="490884"/>
          </a:xfrm>
        </p:grpSpPr>
        <p:sp>
          <p:nvSpPr>
            <p:cNvPr id="79" name="Oval 78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963659" y="342439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following 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</a:t>
            </a:r>
            <a:endParaRPr lang="en-IN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prime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) 64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45"/>
          <a:stretch/>
        </p:blipFill>
        <p:spPr>
          <a:xfrm>
            <a:off x="6566542" y="666750"/>
            <a:ext cx="2272658" cy="27195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7249765" y="874670"/>
            <a:ext cx="1097280" cy="2286000"/>
            <a:chOff x="5899534" y="1829596"/>
            <a:chExt cx="1772526" cy="2286000"/>
          </a:xfrm>
        </p:grpSpPr>
        <p:cxnSp>
          <p:nvCxnSpPr>
            <p:cNvPr id="48" name="Straight Connector 47"/>
            <p:cNvCxnSpPr/>
            <p:nvPr/>
          </p:nvCxnSpPr>
          <p:spPr>
            <a:xfrm rot="5400000" flipH="1" flipV="1">
              <a:off x="5487830" y="2971954"/>
              <a:ext cx="228600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99534" y="2146300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7717191" y="842820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717191" y="1173999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17191" y="1505178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717191" y="1836357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717191" y="2167536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717191" y="2498717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17191" y="2855422"/>
            <a:ext cx="30559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86943" y="842820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286943" y="117399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86943" y="1505178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286943" y="1836357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286943" y="2167536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286943" y="2498717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7249765" y="1516836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249765" y="1842908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249765" y="2168980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249765" y="2495052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249765" y="2821124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 flipH="1">
            <a:off x="1148638" y="3867150"/>
            <a:ext cx="2737562" cy="927876"/>
            <a:chOff x="5070408" y="2660860"/>
            <a:chExt cx="2737562" cy="927876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Rectangle 71"/>
            <p:cNvSpPr/>
            <p:nvPr/>
          </p:nvSpPr>
          <p:spPr>
            <a:xfrm>
              <a:off x="5467743" y="2885633"/>
              <a:ext cx="22749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 flipH="1">
            <a:off x="1127698" y="3889595"/>
            <a:ext cx="2737562" cy="927876"/>
            <a:chOff x="5070408" y="2660860"/>
            <a:chExt cx="2737562" cy="927876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4" name="Rectangle 83"/>
            <p:cNvSpPr/>
            <p:nvPr/>
          </p:nvSpPr>
          <p:spPr>
            <a:xfrm>
              <a:off x="5467743" y="2885633"/>
              <a:ext cx="22749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of same 3 prime factors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 flipH="1">
            <a:off x="1094669" y="3867150"/>
            <a:ext cx="2737562" cy="927876"/>
            <a:chOff x="5070408" y="2660860"/>
            <a:chExt cx="2737562" cy="927876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5467743" y="2885633"/>
              <a:ext cx="22749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each  group</a:t>
              </a:r>
            </a:p>
          </p:txBody>
        </p:sp>
      </p:grpSp>
      <p:sp>
        <p:nvSpPr>
          <p:cNvPr id="89" name="Horizontal Scroll 88"/>
          <p:cNvSpPr/>
          <p:nvPr/>
        </p:nvSpPr>
        <p:spPr>
          <a:xfrm>
            <a:off x="782096" y="2816262"/>
            <a:ext cx="3230293" cy="676566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03702" y="2986666"/>
            <a:ext cx="3115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Thus, Cube root of 64 is 4.</a:t>
            </a:r>
          </a:p>
        </p:txBody>
      </p:sp>
      <p:pic>
        <p:nvPicPr>
          <p:cNvPr id="91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831" y="2869353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ounded Rectangle 91"/>
          <p:cNvSpPr/>
          <p:nvPr/>
        </p:nvSpPr>
        <p:spPr>
          <a:xfrm>
            <a:off x="7239000" y="918889"/>
            <a:ext cx="344104" cy="91017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101340" y="1436483"/>
            <a:ext cx="1316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7235971" y="1878140"/>
            <a:ext cx="344104" cy="91017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80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-0.04236 0.09568 " pathEditMode="relative" rAng="0" ptsTypes="AA">
                                      <p:cBhvr>
                                        <p:cTn id="191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00"/>
                            </p:stCondLst>
                            <p:childTnLst>
                              <p:par>
                                <p:cTn id="19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124 L -0.1309 0.09568 " pathEditMode="relative" rAng="0" ptsTypes="AA">
                                      <p:cBhvr>
                                        <p:cTn id="207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4" y="4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98" grpId="0"/>
      <p:bldP spid="98" grpId="1"/>
      <p:bldP spid="98" grpId="2"/>
      <p:bldP spid="99" grpId="0"/>
      <p:bldP spid="99" grpId="1"/>
      <p:bldP spid="99" grpId="2"/>
      <p:bldP spid="71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89" grpId="0" animBg="1"/>
      <p:bldP spid="90" grpId="0"/>
      <p:bldP spid="92" grpId="0" animBg="1"/>
      <p:bldP spid="92" grpId="1" animBg="1"/>
      <p:bldP spid="95" grpId="0"/>
      <p:bldP spid="97" grpId="0" animBg="1"/>
      <p:bldP spid="97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13262" y="1444615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03020" y="1452235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512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8148" y="145223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9562" y="239063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88148" y="245673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02081" y="245673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02081" y="1452235"/>
            <a:ext cx="1209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788148" y="193475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12241" y="19398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59562" y="193475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22623" y="1893466"/>
                <a:ext cx="892232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 smtClean="0">
                              <a:latin typeface="Bookman Old Style" pitchFamily="18" charset="0"/>
                            </a:rPr>
                            <m:t>512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23" y="1893466"/>
                <a:ext cx="892232" cy="375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022623" y="2415442"/>
                <a:ext cx="892232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 smtClean="0">
                              <a:latin typeface="Bookman Old Style" pitchFamily="18" charset="0"/>
                            </a:rPr>
                            <m:t>512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23" y="2415442"/>
                <a:ext cx="892232" cy="3753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492870" y="194745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6000" y="193475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332721" y="1772275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889110" y="19398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682240" y="193475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2184032" y="1772275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541551" y="1790275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498129" y="144728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633478" y="145884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4837545" y="145791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4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6" name="Oval 9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following</a:t>
            </a: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prime 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(ii) 512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4"/>
          <a:stretch/>
        </p:blipFill>
        <p:spPr>
          <a:xfrm>
            <a:off x="6089284" y="819150"/>
            <a:ext cx="2749916" cy="3280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6934200" y="1002618"/>
            <a:ext cx="1097280" cy="2926080"/>
            <a:chOff x="5899534" y="1829596"/>
            <a:chExt cx="1772526" cy="2926080"/>
          </a:xfrm>
        </p:grpSpPr>
        <p:cxnSp>
          <p:nvCxnSpPr>
            <p:cNvPr id="48" name="Straight Connector 47"/>
            <p:cNvCxnSpPr/>
            <p:nvPr/>
          </p:nvCxnSpPr>
          <p:spPr>
            <a:xfrm rot="5400000" flipH="1" flipV="1">
              <a:off x="5167790" y="3291994"/>
              <a:ext cx="292608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99534" y="2108200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7402888" y="970768"/>
            <a:ext cx="68580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512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02888" y="1263478"/>
            <a:ext cx="68580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402888" y="1556188"/>
            <a:ext cx="68580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402888" y="1848898"/>
            <a:ext cx="68580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402888" y="2141608"/>
            <a:ext cx="68580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402888" y="2434318"/>
            <a:ext cx="68580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402888" y="2727028"/>
            <a:ext cx="305594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92736" y="970768"/>
            <a:ext cx="4151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992736" y="1263478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992736" y="1556188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92736" y="1848898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992736" y="2141608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92736" y="2434318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6955558" y="1571113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955558" y="1868290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955558" y="216546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955558" y="2462644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955558" y="2759821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992736" y="2727028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402888" y="3010053"/>
            <a:ext cx="305594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6955558" y="3056998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992736" y="3019738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402888" y="3312449"/>
            <a:ext cx="305594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6955558" y="335417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992736" y="3312449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402888" y="3614842"/>
            <a:ext cx="305594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6955558" y="3651354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046782" y="1459794"/>
            <a:ext cx="13728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2 × 2 × 2 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4255192" y="1456435"/>
            <a:ext cx="15162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2 × 2 × 2</a:t>
            </a:r>
          </a:p>
        </p:txBody>
      </p:sp>
      <p:grpSp>
        <p:nvGrpSpPr>
          <p:cNvPr id="102" name="Group 101"/>
          <p:cNvGrpSpPr/>
          <p:nvPr/>
        </p:nvGrpSpPr>
        <p:grpSpPr>
          <a:xfrm flipH="1">
            <a:off x="1363486" y="3741005"/>
            <a:ext cx="2737562" cy="927876"/>
            <a:chOff x="5070408" y="2660860"/>
            <a:chExt cx="2737562" cy="927876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5" name="Rectangle 104"/>
            <p:cNvSpPr/>
            <p:nvPr/>
          </p:nvSpPr>
          <p:spPr>
            <a:xfrm>
              <a:off x="5707848" y="2885633"/>
              <a:ext cx="2034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 flipH="1">
            <a:off x="1367181" y="3793386"/>
            <a:ext cx="2737562" cy="927876"/>
            <a:chOff x="5070408" y="2660860"/>
            <a:chExt cx="2737562" cy="927876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9" name="Rectangle 108"/>
            <p:cNvSpPr/>
            <p:nvPr/>
          </p:nvSpPr>
          <p:spPr>
            <a:xfrm>
              <a:off x="5467743" y="2885633"/>
              <a:ext cx="22749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of same 3 prime factors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 flipH="1">
            <a:off x="1360706" y="3764299"/>
            <a:ext cx="2737562" cy="927876"/>
            <a:chOff x="5070408" y="2660860"/>
            <a:chExt cx="2737562" cy="927876"/>
          </a:xfrm>
        </p:grpSpPr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12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3" name="Rectangle 112"/>
            <p:cNvSpPr/>
            <p:nvPr/>
          </p:nvSpPr>
          <p:spPr>
            <a:xfrm>
              <a:off x="5467743" y="2885633"/>
              <a:ext cx="22749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each  group</a:t>
              </a:r>
            </a:p>
          </p:txBody>
        </p:sp>
      </p:grpSp>
      <p:sp>
        <p:nvSpPr>
          <p:cNvPr id="114" name="Horizontal Scroll 113"/>
          <p:cNvSpPr/>
          <p:nvPr/>
        </p:nvSpPr>
        <p:spPr>
          <a:xfrm>
            <a:off x="762000" y="2841247"/>
            <a:ext cx="3445836" cy="676566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03701" y="3021699"/>
            <a:ext cx="3335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Thus, Cube root of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512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is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8.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16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19" y="2904386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ounded Rectangle 116"/>
          <p:cNvSpPr/>
          <p:nvPr/>
        </p:nvSpPr>
        <p:spPr>
          <a:xfrm>
            <a:off x="6934200" y="1036903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6934200" y="1867598"/>
            <a:ext cx="344104" cy="91017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6934200" y="2762243"/>
            <a:ext cx="344104" cy="91017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2.46914E-6 L -0.04202 0.09568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5" y="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000"/>
                            </p:stCondLst>
                            <p:childTnLst>
                              <p:par>
                                <p:cTn id="2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0.00124 L -0.12326 0.09413 " pathEditMode="relative" rAng="0" ptsTypes="AA">
                                      <p:cBhvr>
                                        <p:cTn id="23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47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062 L -0.21354 0.09352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6" y="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00"/>
                            </p:stCondLst>
                            <p:childTnLst>
                              <p:par>
                                <p:cTn id="25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73" grpId="0"/>
      <p:bldP spid="74" grpId="0"/>
      <p:bldP spid="72" grpId="0"/>
      <p:bldP spid="72" grpId="1"/>
      <p:bldP spid="72" grpId="2"/>
      <p:bldP spid="84" grpId="0"/>
      <p:bldP spid="84" grpId="1"/>
      <p:bldP spid="84" grpId="2"/>
      <p:bldP spid="85" grpId="0"/>
      <p:bldP spid="85" grpId="1"/>
      <p:bldP spid="85" grpId="2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75" grpId="0"/>
      <p:bldP spid="76" grpId="0"/>
      <p:bldP spid="78" grpId="0"/>
      <p:bldP spid="79" grpId="0"/>
      <p:bldP spid="81" grpId="0"/>
      <p:bldP spid="82" grpId="0"/>
      <p:bldP spid="100" grpId="0"/>
      <p:bldP spid="101" grpId="0"/>
      <p:bldP spid="114" grpId="0" animBg="1"/>
      <p:bldP spid="115" grpId="0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70" name="Oval 69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following</a:t>
            </a: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prime 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(iii) 10648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162" y="1362075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9660" y="1362075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10648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8148" y="136207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230266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88148" y="230266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02081" y="230266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02081" y="1362075"/>
            <a:ext cx="1316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88148" y="18771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02081" y="187719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3400" y="1846418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69950" y="1847771"/>
                <a:ext cx="1094210" cy="372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 smtClean="0">
                              <a:latin typeface="Bookman Old Style" pitchFamily="18" charset="0"/>
                            </a:rPr>
                            <m:t>10648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1847771"/>
                <a:ext cx="1094210" cy="37292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69950" y="2266950"/>
                <a:ext cx="1094210" cy="372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10648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2266950"/>
                <a:ext cx="1094210" cy="3729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485250" y="187719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6000" y="18771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5"/>
          <a:stretch/>
        </p:blipFill>
        <p:spPr>
          <a:xfrm>
            <a:off x="6324600" y="971550"/>
            <a:ext cx="2272658" cy="2718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6942720" y="1215101"/>
            <a:ext cx="1097280" cy="2286000"/>
            <a:chOff x="5899534" y="1829596"/>
            <a:chExt cx="1772526" cy="2286000"/>
          </a:xfrm>
        </p:grpSpPr>
        <p:cxnSp>
          <p:nvCxnSpPr>
            <p:cNvPr id="48" name="Straight Connector 47"/>
            <p:cNvCxnSpPr/>
            <p:nvPr/>
          </p:nvCxnSpPr>
          <p:spPr>
            <a:xfrm rot="5400000" flipH="1" flipV="1">
              <a:off x="5487830" y="2971954"/>
              <a:ext cx="228600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99534" y="2146300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7394234" y="1183251"/>
            <a:ext cx="767686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10648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394234" y="1514430"/>
            <a:ext cx="623455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5324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394234" y="1845609"/>
            <a:ext cx="623455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2662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394234" y="2176788"/>
            <a:ext cx="68580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1331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94234" y="2507967"/>
            <a:ext cx="68580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94234" y="2839148"/>
            <a:ext cx="68580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394234" y="3195853"/>
            <a:ext cx="305594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79898" y="1183251"/>
            <a:ext cx="4151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979898" y="1514430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979898" y="1845609"/>
            <a:ext cx="338930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79898" y="2176788"/>
            <a:ext cx="490536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979898" y="2507967"/>
            <a:ext cx="420022" cy="3438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79898" y="2839148"/>
            <a:ext cx="42002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6942720" y="185726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942720" y="218333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942720" y="2509411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942720" y="2835483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942720" y="316155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184032" y="1699275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346755" y="1699275"/>
            <a:ext cx="121706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505890" y="13620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813416" y="136017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smtClean="0">
                <a:solidFill>
                  <a:prstClr val="black"/>
                </a:solidFill>
                <a:latin typeface="Bookman Old Style" pitchFamily="18" charset="0"/>
              </a:rPr>
              <a:t>11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Horizontal Scroll 81"/>
          <p:cNvSpPr/>
          <p:nvPr/>
        </p:nvSpPr>
        <p:spPr>
          <a:xfrm>
            <a:off x="674700" y="2679310"/>
            <a:ext cx="3737204" cy="591061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48004" y="2817517"/>
            <a:ext cx="3577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Thus, Cube root of 10648 is 22.</a:t>
            </a:r>
          </a:p>
        </p:txBody>
      </p:sp>
      <p:pic>
        <p:nvPicPr>
          <p:cNvPr id="84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300" y="2647950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3282794" y="136207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11× 11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952046" y="1260815"/>
            <a:ext cx="344104" cy="91399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6981825" y="2210201"/>
            <a:ext cx="344104" cy="91399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 flipH="1">
            <a:off x="1371600" y="3503407"/>
            <a:ext cx="2379850" cy="1049543"/>
            <a:chOff x="5271229" y="2571898"/>
            <a:chExt cx="2379850" cy="1049543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1" name="Rectangle 90"/>
            <p:cNvSpPr/>
            <p:nvPr/>
          </p:nvSpPr>
          <p:spPr>
            <a:xfrm>
              <a:off x="5677565" y="2830866"/>
              <a:ext cx="1973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each  group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 flipH="1">
            <a:off x="1373439" y="3503407"/>
            <a:ext cx="2379850" cy="1049543"/>
            <a:chOff x="5271229" y="2571898"/>
            <a:chExt cx="2379850" cy="1049543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0" name="Rectangle 99"/>
            <p:cNvSpPr/>
            <p:nvPr/>
          </p:nvSpPr>
          <p:spPr>
            <a:xfrm>
              <a:off x="5677565" y="2802291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of </a:t>
              </a:r>
              <a:endParaRPr lang="en-IN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3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same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prime</a:t>
              </a:r>
            </a:p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factors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 flipH="1">
            <a:off x="1369332" y="3499213"/>
            <a:ext cx="2379850" cy="1049543"/>
            <a:chOff x="5271229" y="2571898"/>
            <a:chExt cx="2379850" cy="1049543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4" name="Rectangle 103"/>
            <p:cNvSpPr/>
            <p:nvPr/>
          </p:nvSpPr>
          <p:spPr>
            <a:xfrm>
              <a:off x="5677565" y="2802291"/>
              <a:ext cx="1973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1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8.64198E-7 L -0.0441 0.10093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5" y="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93827E-6 L -0.14549 0.10062 " pathEditMode="relative" rAng="0" ptsTypes="AA">
                                      <p:cBhvr>
                                        <p:cTn id="191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74" y="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00"/>
                            </p:stCondLst>
                            <p:childTnLst>
                              <p:par>
                                <p:cTn id="19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98" grpId="0"/>
      <p:bldP spid="98" grpId="1"/>
      <p:bldP spid="98" grpId="2"/>
      <p:bldP spid="99" grpId="0"/>
      <p:bldP spid="99" grpId="1"/>
      <p:bldP spid="99" grpId="2"/>
      <p:bldP spid="82" grpId="0" animBg="1"/>
      <p:bldP spid="83" grpId="0"/>
      <p:bldP spid="85" grpId="0"/>
      <p:bldP spid="86" grpId="0" animBg="1"/>
      <p:bldP spid="86" grpId="1" animBg="1"/>
      <p:bldP spid="87" grpId="0" animBg="1"/>
      <p:bldP spid="87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13262" y="1504950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9861" y="1512570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27000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46344" y="15125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7700" y="256544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846344" y="26315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02081" y="263154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02082" y="1512570"/>
            <a:ext cx="1218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46344" y="22301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02081" y="223014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700" y="2230141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28152" y="2195836"/>
                <a:ext cx="1094210" cy="37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270</m:t>
                          </m:r>
                          <m:r>
                            <m:rPr>
                              <m:nor/>
                            </m:rPr>
                            <a:rPr lang="en-US" sz="1600" dirty="0" smtClean="0">
                              <a:latin typeface="Bookman Old Style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0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52" y="2195836"/>
                <a:ext cx="1094210" cy="3748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60521" y="2597236"/>
                <a:ext cx="1089401" cy="37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b="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270</m:t>
                          </m:r>
                          <m:r>
                            <m:rPr>
                              <m:nor/>
                            </m:rPr>
                            <a:rPr lang="en-US" sz="1600" dirty="0" smtClean="0">
                              <a:latin typeface="Bookman Old Style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0</m:t>
                          </m:r>
                        </m:e>
                      </m:rad>
                    </m:oMath>
                  </m:oMathPara>
                </a14:m>
                <a:endParaRPr lang="en-US" sz="1600" b="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21" y="2597236"/>
                <a:ext cx="1089401" cy="3748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492870" y="223014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6000" y="22301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320420" y="1792028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873870" y="223014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667000" y="22301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2184032" y="1792028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393582" y="2084651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488081" y="15125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632359" y="150128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705481" y="178136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4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6" name="Oval 9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following</a:t>
            </a: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prime 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(iv) 27000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0"/>
          <a:stretch/>
        </p:blipFill>
        <p:spPr>
          <a:xfrm>
            <a:off x="6089284" y="807374"/>
            <a:ext cx="2749916" cy="32923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6955558" y="1024709"/>
            <a:ext cx="1097280" cy="2926080"/>
            <a:chOff x="5899534" y="1829596"/>
            <a:chExt cx="1772526" cy="2926080"/>
          </a:xfrm>
        </p:grpSpPr>
        <p:cxnSp>
          <p:nvCxnSpPr>
            <p:cNvPr id="48" name="Straight Connector 47"/>
            <p:cNvCxnSpPr/>
            <p:nvPr/>
          </p:nvCxnSpPr>
          <p:spPr>
            <a:xfrm rot="5400000" flipH="1" flipV="1">
              <a:off x="5167790" y="3291994"/>
              <a:ext cx="292608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99534" y="2108200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7426122" y="992859"/>
            <a:ext cx="767686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27000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426121" y="1285569"/>
            <a:ext cx="76768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13500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426122" y="1578279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6750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426122" y="1870989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3375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426122" y="2163699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426122" y="2456409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375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426121" y="2749119"/>
            <a:ext cx="5695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92736" y="992859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992736" y="128556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992736" y="157827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92736" y="187098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992736" y="216369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92736" y="245640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6955558" y="1593204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955558" y="1890381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955558" y="2187558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955558" y="248473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955558" y="2781912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992736" y="274911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426121" y="3032144"/>
            <a:ext cx="45720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6955558" y="307908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992736" y="3041829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426122" y="3334540"/>
            <a:ext cx="30559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6955558" y="3376266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992736" y="3334540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426122" y="3636933"/>
            <a:ext cx="30559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6955558" y="367344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 flipH="1">
            <a:off x="1292491" y="3757995"/>
            <a:ext cx="2737562" cy="927876"/>
            <a:chOff x="5070408" y="2660860"/>
            <a:chExt cx="2737562" cy="927876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" name="Rectangle 101"/>
            <p:cNvSpPr/>
            <p:nvPr/>
          </p:nvSpPr>
          <p:spPr>
            <a:xfrm>
              <a:off x="5707848" y="2885633"/>
              <a:ext cx="20348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 flipH="1">
            <a:off x="1292491" y="3714750"/>
            <a:ext cx="2737562" cy="927876"/>
            <a:chOff x="5070408" y="2660860"/>
            <a:chExt cx="2737562" cy="927876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6" name="Rectangle 105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of same 3 prime factors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 flipH="1">
            <a:off x="1301038" y="3744557"/>
            <a:ext cx="2737562" cy="927876"/>
            <a:chOff x="5070408" y="2660860"/>
            <a:chExt cx="2737562" cy="927876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0" name="Rectangle 109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each  group</a:t>
              </a:r>
            </a:p>
          </p:txBody>
        </p:sp>
      </p:grpSp>
      <p:sp>
        <p:nvSpPr>
          <p:cNvPr id="111" name="Horizontal Scroll 110"/>
          <p:cNvSpPr/>
          <p:nvPr/>
        </p:nvSpPr>
        <p:spPr>
          <a:xfrm>
            <a:off x="747807" y="2968662"/>
            <a:ext cx="3631866" cy="676566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26911" y="3149114"/>
            <a:ext cx="35750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Thus, Cube root of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27000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is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30.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13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56" y="3031801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3048000" y="1504950"/>
            <a:ext cx="13778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3 × 3 × 3 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113371" y="1779085"/>
            <a:ext cx="14031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6934200" y="1036903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6934200" y="1919297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6934200" y="2812980"/>
            <a:ext cx="344104" cy="82743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15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0093 L -0.03941 0.14065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69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00"/>
                            </p:stCondLst>
                            <p:childTnLst>
                              <p:par>
                                <p:cTn id="2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031 L -0.12431 0.14259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5" y="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000"/>
                            </p:stCondLst>
                            <p:childTnLst>
                              <p:par>
                                <p:cTn id="24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61 L 0.01927 0.08827 " pathEditMode="relative" rAng="0" ptsTypes="AA">
                                      <p:cBhvr>
                                        <p:cTn id="26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000"/>
                            </p:stCondLst>
                            <p:childTnLst>
                              <p:par>
                                <p:cTn id="26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73" grpId="0"/>
      <p:bldP spid="74" grpId="0"/>
      <p:bldP spid="72" grpId="0"/>
      <p:bldP spid="72" grpId="1"/>
      <p:bldP spid="72" grpId="2"/>
      <p:bldP spid="84" grpId="0"/>
      <p:bldP spid="84" grpId="1"/>
      <p:bldP spid="84" grpId="2"/>
      <p:bldP spid="85" grpId="0"/>
      <p:bldP spid="85" grpId="1"/>
      <p:bldP spid="85" grpId="2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75" grpId="0"/>
      <p:bldP spid="76" grpId="0"/>
      <p:bldP spid="78" grpId="0"/>
      <p:bldP spid="79" grpId="0"/>
      <p:bldP spid="81" grpId="0"/>
      <p:bldP spid="82" grpId="0"/>
      <p:bldP spid="111" grpId="0" animBg="1"/>
      <p:bldP spid="112" grpId="0"/>
      <p:bldP spid="114" grpId="0"/>
      <p:bldP spid="115" grpId="0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78" name="Oval 77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963659" y="363122"/>
            <a:ext cx="5338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following</a:t>
            </a: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prime 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(v) 15625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162" y="1433629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9660" y="1433629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15625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8148" y="143362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243496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88148" y="243496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02081" y="243496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02081" y="1433629"/>
            <a:ext cx="1250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88148" y="198290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02081" y="198290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3400" y="1982906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69950" y="1947191"/>
                <a:ext cx="1094210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 smtClean="0">
                              <a:latin typeface="Bookman Old Style" pitchFamily="18" charset="0"/>
                            </a:rPr>
                            <m:t>15625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1947191"/>
                <a:ext cx="1094210" cy="3753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69950" y="2399254"/>
                <a:ext cx="1094210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15625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2399254"/>
                <a:ext cx="1094210" cy="375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492870" y="198290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6000" y="198290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2184032" y="1731962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382261" y="1733550"/>
            <a:ext cx="8442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493984" y="143362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66612" y="143362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3"/>
          <a:stretch/>
        </p:blipFill>
        <p:spPr>
          <a:xfrm>
            <a:off x="6770833" y="847834"/>
            <a:ext cx="2002215" cy="2719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7189200" y="1100909"/>
            <a:ext cx="1097280" cy="2286000"/>
            <a:chOff x="5899534" y="1829596"/>
            <a:chExt cx="1772526" cy="2286000"/>
          </a:xfrm>
        </p:grpSpPr>
        <p:cxnSp>
          <p:nvCxnSpPr>
            <p:cNvPr id="48" name="Straight Connector 47"/>
            <p:cNvCxnSpPr/>
            <p:nvPr/>
          </p:nvCxnSpPr>
          <p:spPr>
            <a:xfrm rot="5400000" flipH="1" flipV="1">
              <a:off x="5487830" y="2971954"/>
              <a:ext cx="228600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99534" y="2146300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7643314" y="1069059"/>
            <a:ext cx="767686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15625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643314" y="1400238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43314" y="1731417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643314" y="2062596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43314" y="2393775"/>
            <a:ext cx="46841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643314" y="2724956"/>
            <a:ext cx="290846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643314" y="3028950"/>
            <a:ext cx="30559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26378" y="1069059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226378" y="1400238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26378" y="1731417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226378" y="2062596"/>
            <a:ext cx="490536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226378" y="2393775"/>
            <a:ext cx="42002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226378" y="2724956"/>
            <a:ext cx="42002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7189200" y="174307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189200" y="206914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89200" y="239521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189200" y="2721291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189200" y="3047363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991221" y="3443987"/>
            <a:ext cx="2379850" cy="1053737"/>
            <a:chOff x="1369332" y="3499213"/>
            <a:chExt cx="2379850" cy="1053737"/>
          </a:xfrm>
        </p:grpSpPr>
        <p:grpSp>
          <p:nvGrpSpPr>
            <p:cNvPr id="82" name="Group 81"/>
            <p:cNvGrpSpPr/>
            <p:nvPr/>
          </p:nvGrpSpPr>
          <p:grpSpPr>
            <a:xfrm flipH="1">
              <a:off x="1369332" y="3499213"/>
              <a:ext cx="2379850" cy="1053737"/>
              <a:chOff x="5271229" y="2571898"/>
              <a:chExt cx="2379850" cy="1053737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4434" y="2753454"/>
                <a:ext cx="1778922" cy="872181"/>
              </a:xfrm>
              <a:prstGeom prst="rect">
                <a:avLst/>
              </a:prstGeom>
            </p:spPr>
          </p:pic>
          <p:pic>
            <p:nvPicPr>
              <p:cNvPr id="84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foregroundMark x1="6522" y1="22946" x2="33043" y2="5382"/>
                            <a14:foregroundMark x1="36087" y1="3399" x2="70435" y2="13598"/>
                            <a14:foregroundMark x1="70435" y1="18130" x2="92609" y2="12181"/>
                            <a14:foregroundMark x1="91739" y1="12748" x2="92609" y2="25779"/>
                            <a14:foregroundMark x1="16522" y1="21813" x2="66957" y2="21813"/>
                            <a14:foregroundMark x1="39130" y1="16431" x2="31304" y2="30028"/>
                            <a14:foregroundMark x1="43913" y1="27762" x2="44783" y2="35127"/>
                            <a14:foregroundMark x1="4348" y1="15581" x2="10000" y2="29178"/>
                            <a14:foregroundMark x1="49565" y1="49008" x2="40435" y2="75354"/>
                            <a14:foregroundMark x1="56957" y1="55241" x2="53478" y2="85552"/>
                            <a14:foregroundMark x1="39565" y1="96317" x2="50870" y2="94618"/>
                            <a14:foregroundMark x1="50000" y1="87819" x2="50435" y2="93484"/>
                            <a14:foregroundMark x1="32609" y1="81870" x2="46087" y2="45892"/>
                            <a14:foregroundMark x1="5217" y1="44193" x2="27391" y2="51275"/>
                            <a14:foregroundMark x1="36522" y1="50708" x2="55652" y2="47309"/>
                            <a14:foregroundMark x1="53043" y1="44476" x2="48696" y2="69688"/>
                            <a14:foregroundMark x1="54783" y1="70822" x2="64348" y2="80170"/>
                            <a14:foregroundMark x1="63478" y1="82720" x2="67826" y2="97734"/>
                            <a14:foregroundMark x1="64783" y1="99150" x2="73478" y2="98300"/>
                            <a14:foregroundMark x1="46522" y1="99433" x2="33478" y2="98867"/>
                            <a14:foregroundMark x1="20435" y1="15014" x2="68696" y2="5666"/>
                            <a14:foregroundMark x1="60435" y1="5949" x2="47826" y2="4533"/>
                            <a14:foregroundMark x1="89130" y1="14731" x2="87826" y2="26912"/>
                            <a14:foregroundMark x1="37391" y1="52691" x2="39130" y2="67989"/>
                            <a14:foregroundMark x1="48261" y1="87819" x2="47391" y2="9150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5271229" y="2571898"/>
                <a:ext cx="639195" cy="1049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5" name="Rectangle 84"/>
              <p:cNvSpPr/>
              <p:nvPr/>
            </p:nvSpPr>
            <p:spPr>
              <a:xfrm>
                <a:off x="5677565" y="2802291"/>
                <a:ext cx="19735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IN" sz="1400" b="1" kern="0" dirty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  <a:sym typeface="Symbol"/>
                  </a:rPr>
                  <a:t>Let us find the prime factors</a:t>
                </a:r>
              </a:p>
            </p:txBody>
          </p:sp>
        </p:grp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950" y="4121567"/>
              <a:ext cx="526477" cy="431383"/>
            </a:xfrm>
            <a:prstGeom prst="round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064459" y="3409950"/>
            <a:ext cx="2421073" cy="1230697"/>
            <a:chOff x="949377" y="4566013"/>
            <a:chExt cx="2421073" cy="1230697"/>
          </a:xfrm>
        </p:grpSpPr>
        <p:grpSp>
          <p:nvGrpSpPr>
            <p:cNvPr id="88" name="Group 87"/>
            <p:cNvGrpSpPr/>
            <p:nvPr/>
          </p:nvGrpSpPr>
          <p:grpSpPr>
            <a:xfrm flipH="1">
              <a:off x="949377" y="4566013"/>
              <a:ext cx="2421073" cy="1230697"/>
              <a:chOff x="5271229" y="2571898"/>
              <a:chExt cx="2421073" cy="1230697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5488" y="2711235"/>
                <a:ext cx="1956814" cy="1091360"/>
              </a:xfrm>
              <a:prstGeom prst="rect">
                <a:avLst/>
              </a:prstGeom>
            </p:spPr>
          </p:pic>
          <p:pic>
            <p:nvPicPr>
              <p:cNvPr id="91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foregroundMark x1="6522" y1="22946" x2="33043" y2="5382"/>
                            <a14:foregroundMark x1="36087" y1="3399" x2="70435" y2="13598"/>
                            <a14:foregroundMark x1="70435" y1="18130" x2="92609" y2="12181"/>
                            <a14:foregroundMark x1="91739" y1="12748" x2="92609" y2="25779"/>
                            <a14:foregroundMark x1="16522" y1="21813" x2="66957" y2="21813"/>
                            <a14:foregroundMark x1="39130" y1="16431" x2="31304" y2="30028"/>
                            <a14:foregroundMark x1="43913" y1="27762" x2="44783" y2="35127"/>
                            <a14:foregroundMark x1="4348" y1="15581" x2="10000" y2="29178"/>
                            <a14:foregroundMark x1="49565" y1="49008" x2="40435" y2="75354"/>
                            <a14:foregroundMark x1="56957" y1="55241" x2="53478" y2="85552"/>
                            <a14:foregroundMark x1="39565" y1="96317" x2="50870" y2="94618"/>
                            <a14:foregroundMark x1="50000" y1="87819" x2="50435" y2="93484"/>
                            <a14:foregroundMark x1="32609" y1="81870" x2="46087" y2="45892"/>
                            <a14:foregroundMark x1="5217" y1="44193" x2="27391" y2="51275"/>
                            <a14:foregroundMark x1="36522" y1="50708" x2="55652" y2="47309"/>
                            <a14:foregroundMark x1="53043" y1="44476" x2="48696" y2="69688"/>
                            <a14:foregroundMark x1="54783" y1="70822" x2="64348" y2="80170"/>
                            <a14:foregroundMark x1="63478" y1="82720" x2="67826" y2="97734"/>
                            <a14:foregroundMark x1="64783" y1="99150" x2="73478" y2="98300"/>
                            <a14:foregroundMark x1="46522" y1="99433" x2="33478" y2="98867"/>
                            <a14:foregroundMark x1="20435" y1="15014" x2="68696" y2="5666"/>
                            <a14:foregroundMark x1="60435" y1="5949" x2="47826" y2="4533"/>
                            <a14:foregroundMark x1="89130" y1="14731" x2="87826" y2="26912"/>
                            <a14:foregroundMark x1="37391" y1="52691" x2="39130" y2="67989"/>
                            <a14:foregroundMark x1="48261" y1="87819" x2="47391" y2="9150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H="1">
                <a:off x="5271229" y="2571898"/>
                <a:ext cx="639195" cy="1049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2" name="Rectangle 91"/>
              <p:cNvSpPr/>
              <p:nvPr/>
            </p:nvSpPr>
            <p:spPr>
              <a:xfrm>
                <a:off x="5677565" y="2802291"/>
                <a:ext cx="1973514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IN" sz="1400" b="1" kern="0" dirty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  <a:sym typeface="Symbol"/>
                  </a:rPr>
                  <a:t>Making group of </a:t>
                </a:r>
                <a:endPara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endParaRPr>
              </a:p>
              <a:p>
                <a:pPr>
                  <a:defRPr/>
                </a:pPr>
                <a:r>
                  <a:rPr lang="en-IN" sz="1400" b="1" kern="0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  <a:sym typeface="Symbol"/>
                  </a:rPr>
                  <a:t>3 </a:t>
                </a:r>
                <a:r>
                  <a:rPr lang="en-IN" sz="1400" b="1" kern="0" dirty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  <a:sym typeface="Symbol"/>
                  </a:rPr>
                  <a:t>same prime factors</a:t>
                </a:r>
              </a:p>
            </p:txBody>
          </p:sp>
        </p:grp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5162550"/>
              <a:ext cx="634401" cy="519812"/>
            </a:xfrm>
            <a:prstGeom prst="roundRect">
              <a:avLst/>
            </a:prstGeom>
          </p:spPr>
        </p:pic>
      </p:grpSp>
      <p:grpSp>
        <p:nvGrpSpPr>
          <p:cNvPr id="97" name="Group 96"/>
          <p:cNvGrpSpPr/>
          <p:nvPr/>
        </p:nvGrpSpPr>
        <p:grpSpPr>
          <a:xfrm flipH="1">
            <a:off x="1071676" y="3480799"/>
            <a:ext cx="2379850" cy="1049543"/>
            <a:chOff x="5271229" y="2571898"/>
            <a:chExt cx="2379850" cy="1049543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" name="Rectangle 101"/>
            <p:cNvSpPr/>
            <p:nvPr/>
          </p:nvSpPr>
          <p:spPr>
            <a:xfrm>
              <a:off x="5677565" y="2802291"/>
              <a:ext cx="1973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each  group</a:t>
              </a:r>
            </a:p>
          </p:txBody>
        </p:sp>
      </p:grpSp>
      <p:sp>
        <p:nvSpPr>
          <p:cNvPr id="103" name="Horizontal Scroll 102"/>
          <p:cNvSpPr/>
          <p:nvPr/>
        </p:nvSpPr>
        <p:spPr>
          <a:xfrm>
            <a:off x="532348" y="2813294"/>
            <a:ext cx="3737204" cy="591061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05652" y="2951501"/>
            <a:ext cx="3577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Thus, Cube root of 15625 is 25.</a:t>
            </a:r>
          </a:p>
        </p:txBody>
      </p:sp>
      <p:pic>
        <p:nvPicPr>
          <p:cNvPr id="105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48" y="2781934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 105"/>
          <p:cNvSpPr/>
          <p:nvPr/>
        </p:nvSpPr>
        <p:spPr>
          <a:xfrm>
            <a:off x="3080912" y="1433629"/>
            <a:ext cx="12617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5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5× 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7161968" y="1111532"/>
            <a:ext cx="347545" cy="91399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162800" y="2125001"/>
            <a:ext cx="347545" cy="91399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08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36274E-6 L -0.04288 0.10487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52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000"/>
                            </p:stCondLst>
                            <p:childTnLst>
                              <p:par>
                                <p:cTn id="18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36274E-6 L -0.1283 0.10487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4" y="52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000"/>
                            </p:stCondLst>
                            <p:childTnLst>
                              <p:par>
                                <p:cTn id="19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98" grpId="0"/>
      <p:bldP spid="98" grpId="1"/>
      <p:bldP spid="98" grpId="2"/>
      <p:bldP spid="99" grpId="0"/>
      <p:bldP spid="99" grpId="1"/>
      <p:bldP spid="99" grpId="2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103" grpId="0" animBg="1"/>
      <p:bldP spid="104" grpId="0"/>
      <p:bldP spid="106" grpId="0"/>
      <p:bldP spid="68" grpId="0" animBg="1"/>
      <p:bldP spid="68" grpId="1" animBg="1"/>
      <p:bldP spid="69" grpId="0" animBg="1"/>
      <p:bldP spid="6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6" name="Oval 9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963660" y="363122"/>
            <a:ext cx="5336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following</a:t>
            </a: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prime 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(vi) 13824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162" y="1438047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9660" y="1438047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13824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88148" y="143804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2557003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88148" y="255700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02081" y="255700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02080" y="1438047"/>
            <a:ext cx="1326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788148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02081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3400" y="209443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69950" y="2076582"/>
                <a:ext cx="1094210" cy="372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 smtClean="0">
                              <a:latin typeface="Bookman Old Style" pitchFamily="18" charset="0"/>
                            </a:rPr>
                            <m:t>13824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2076582"/>
                <a:ext cx="1094210" cy="3729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69950" y="2539146"/>
                <a:ext cx="1094210" cy="372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13824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2539146"/>
                <a:ext cx="1094210" cy="37292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535137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00174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2184032" y="1746900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323999" y="1746900"/>
            <a:ext cx="919679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493322" y="144439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702546" y="144335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2184032" y="2033298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323999" y="2033298"/>
            <a:ext cx="919679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2968193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733230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2484153" y="171124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401249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166286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3613704" y="171218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57"/>
          <a:stretch/>
        </p:blipFill>
        <p:spPr>
          <a:xfrm>
            <a:off x="6287046" y="895350"/>
            <a:ext cx="2552154" cy="3721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roup 80"/>
          <p:cNvGrpSpPr/>
          <p:nvPr/>
        </p:nvGrpSpPr>
        <p:grpSpPr>
          <a:xfrm>
            <a:off x="7008306" y="1175875"/>
            <a:ext cx="1097280" cy="3152228"/>
            <a:chOff x="5899534" y="1870455"/>
            <a:chExt cx="1772526" cy="3152228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6636176" y="1870455"/>
              <a:ext cx="1470" cy="315222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899534" y="2077697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Rectangle 83"/>
          <p:cNvSpPr/>
          <p:nvPr/>
        </p:nvSpPr>
        <p:spPr>
          <a:xfrm>
            <a:off x="7478870" y="1103166"/>
            <a:ext cx="767686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13824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478870" y="1350156"/>
            <a:ext cx="634452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6912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478870" y="1573617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3456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478870" y="1813035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1728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478870" y="2056875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864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478870" y="2315955"/>
            <a:ext cx="5221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432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478870" y="2582655"/>
            <a:ext cx="569567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216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045484" y="1103166"/>
            <a:ext cx="4151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045484" y="1350156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045484" y="1573617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045484" y="1813035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045484" y="2056875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045484" y="2315955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7008306" y="160409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008306" y="182827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008306" y="206449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7008306" y="233722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008306" y="258265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045484" y="2582655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478870" y="2841735"/>
            <a:ext cx="593822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108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8306" y="284173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7045484" y="2851420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478870" y="3087289"/>
            <a:ext cx="4572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54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7008306" y="310843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045484" y="308728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478870" y="3321795"/>
            <a:ext cx="462865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27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7008306" y="334465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7045484" y="3321795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478870" y="3580875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9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478870" y="3811189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478870" y="4060935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045484" y="3580875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045484" y="381118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7008306" y="358849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008306" y="383233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008306" y="406093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3316425" y="1438047"/>
            <a:ext cx="1316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228975" y="1714272"/>
            <a:ext cx="1122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093564" y="1714272"/>
            <a:ext cx="1316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45" name="Group 144"/>
          <p:cNvGrpSpPr/>
          <p:nvPr/>
        </p:nvGrpSpPr>
        <p:grpSpPr>
          <a:xfrm flipH="1">
            <a:off x="1124333" y="3579607"/>
            <a:ext cx="2276418" cy="1049543"/>
            <a:chOff x="5271229" y="2571898"/>
            <a:chExt cx="2276418" cy="1049543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14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8" name="Rectangle 147"/>
            <p:cNvSpPr/>
            <p:nvPr/>
          </p:nvSpPr>
          <p:spPr>
            <a:xfrm>
              <a:off x="5640635" y="2881912"/>
              <a:ext cx="1794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  <p:sp>
        <p:nvSpPr>
          <p:cNvPr id="149" name="Horizontal Scroll 148"/>
          <p:cNvSpPr/>
          <p:nvPr/>
        </p:nvSpPr>
        <p:spPr>
          <a:xfrm>
            <a:off x="522300" y="2879775"/>
            <a:ext cx="3737204" cy="591061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95604" y="3017982"/>
            <a:ext cx="3736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Thus, Cube root of 13824 is 24.</a:t>
            </a:r>
          </a:p>
        </p:txBody>
      </p:sp>
      <p:pic>
        <p:nvPicPr>
          <p:cNvPr id="151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00" y="2848415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2" name="Group 151"/>
          <p:cNvGrpSpPr/>
          <p:nvPr/>
        </p:nvGrpSpPr>
        <p:grpSpPr>
          <a:xfrm flipH="1">
            <a:off x="1161965" y="3579607"/>
            <a:ext cx="2276418" cy="1049543"/>
            <a:chOff x="5271229" y="2571898"/>
            <a:chExt cx="2276418" cy="1049543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15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5" name="Rectangle 154"/>
            <p:cNvSpPr/>
            <p:nvPr/>
          </p:nvSpPr>
          <p:spPr>
            <a:xfrm>
              <a:off x="5522355" y="2802291"/>
              <a:ext cx="1973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each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group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 flipH="1">
            <a:off x="1143000" y="3562350"/>
            <a:ext cx="2276418" cy="1049543"/>
            <a:chOff x="5271229" y="2571898"/>
            <a:chExt cx="2276418" cy="1049543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4" name="Rectangle 143"/>
            <p:cNvSpPr/>
            <p:nvPr/>
          </p:nvSpPr>
          <p:spPr>
            <a:xfrm>
              <a:off x="5522355" y="2802291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</a:t>
              </a:r>
            </a:p>
            <a:p>
              <a:pPr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3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same prime factors</a:t>
              </a:r>
            </a:p>
          </p:txBody>
        </p:sp>
      </p:grpSp>
      <p:sp>
        <p:nvSpPr>
          <p:cNvPr id="134" name="Rounded Rectangle 133"/>
          <p:cNvSpPr/>
          <p:nvPr/>
        </p:nvSpPr>
        <p:spPr>
          <a:xfrm>
            <a:off x="7028338" y="1138046"/>
            <a:ext cx="312822" cy="68382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7010400" y="1857779"/>
            <a:ext cx="312822" cy="68382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7002510" y="2619943"/>
            <a:ext cx="312822" cy="75973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7010400" y="3376449"/>
            <a:ext cx="312822" cy="69066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82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-0.00062 L -0.04167 0.1284 " pathEditMode="relative" rAng="0" ptsTypes="AA">
                                      <p:cBhvr>
                                        <p:cTn id="32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6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2000"/>
                            </p:stCondLst>
                            <p:childTnLst>
                              <p:par>
                                <p:cTn id="3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-0.00062 L -0.12709 0.12871 " pathEditMode="relative" rAng="0" ptsTypes="AA">
                                      <p:cBhvr>
                                        <p:cTn id="338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6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2000"/>
                            </p:stCondLst>
                            <p:childTnLst>
                              <p:par>
                                <p:cTn id="3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124 L 0.05451 0.07593 " pathEditMode="relative" rAng="0" ptsTypes="AA">
                                      <p:cBhvr>
                                        <p:cTn id="354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3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000"/>
                            </p:stCondLst>
                            <p:childTnLst>
                              <p:par>
                                <p:cTn id="3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7.40741E-7 L -0.02152 0.07315 " pathEditMode="relative" rAng="0" ptsTypes="AA">
                                      <p:cBhvr>
                                        <p:cTn id="37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2000"/>
                            </p:stCondLst>
                            <p:childTnLst>
                              <p:par>
                                <p:cTn id="3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98" grpId="0"/>
      <p:bldP spid="98" grpId="1"/>
      <p:bldP spid="98" grpId="2"/>
      <p:bldP spid="99" grpId="0"/>
      <p:bldP spid="99" grpId="1"/>
      <p:bldP spid="99" grpId="2"/>
      <p:bldP spid="128" grpId="0"/>
      <p:bldP spid="129" grpId="0"/>
      <p:bldP spid="130" grpId="0"/>
      <p:bldP spid="130" grpId="1"/>
      <p:bldP spid="130" grpId="2"/>
      <p:bldP spid="131" grpId="0"/>
      <p:bldP spid="132" grpId="0"/>
      <p:bldP spid="133" grpId="0"/>
      <p:bldP spid="133" grpId="1"/>
      <p:bldP spid="133" grpId="2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5" grpId="0"/>
      <p:bldP spid="97" grpId="0"/>
      <p:bldP spid="100" grpId="0"/>
      <p:bldP spid="101" grpId="0"/>
      <p:bldP spid="107" grpId="0"/>
      <p:bldP spid="109" grpId="0"/>
      <p:bldP spid="111" grpId="0"/>
      <p:bldP spid="112" grpId="0"/>
      <p:bldP spid="114" grpId="0"/>
      <p:bldP spid="115" grpId="0"/>
      <p:bldP spid="117" grpId="0"/>
      <p:bldP spid="118" grpId="0"/>
      <p:bldP spid="119" grpId="0"/>
      <p:bldP spid="120" grpId="0"/>
      <p:bldP spid="121" grpId="0"/>
      <p:bldP spid="122" grpId="0"/>
      <p:bldP spid="138" grpId="0"/>
      <p:bldP spid="139" grpId="0"/>
      <p:bldP spid="140" grpId="0"/>
      <p:bldP spid="149" grpId="0" animBg="1"/>
      <p:bldP spid="150" grpId="0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13262" y="1352550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000" y="1360170"/>
            <a:ext cx="10021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110592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57389" y="13601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2773974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57389" y="277397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95111" y="277397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91491" y="1360170"/>
            <a:ext cx="13178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957389" y="234467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95111" y="23446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3400" y="2344673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41387" y="2326271"/>
                <a:ext cx="1230465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110592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87" y="2326271"/>
                <a:ext cx="1230465" cy="375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41387" y="2755572"/>
                <a:ext cx="1225657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110592</m:t>
                          </m:r>
                        </m:e>
                      </m:rad>
                    </m:oMath>
                  </m:oMathPara>
                </a14:m>
                <a:endParaRPr lang="en-US" sz="1600" b="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87" y="2755572"/>
                <a:ext cx="1225657" cy="3753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585900" y="23446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79030" y="234467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421932" y="1642525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966900" y="23446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60030" y="234467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31070" y="23446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24200" y="234467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705720" y="23446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498850" y="234467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2277062" y="1642525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477087" y="1901974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271347" y="2154260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421932" y="2154260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2584489" y="13601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781215" y="13601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777067" y="160761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575420" y="185879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781215" y="186111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22" name="Oval 121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following</a:t>
            </a: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prime 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(vii) 110592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4"/>
          <a:stretch/>
        </p:blipFill>
        <p:spPr>
          <a:xfrm>
            <a:off x="5105400" y="303389"/>
            <a:ext cx="2607778" cy="45543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5845735" y="633360"/>
            <a:ext cx="1097280" cy="3931920"/>
            <a:chOff x="5899534" y="1829596"/>
            <a:chExt cx="1772526" cy="3931920"/>
          </a:xfrm>
        </p:grpSpPr>
        <p:cxnSp>
          <p:nvCxnSpPr>
            <p:cNvPr id="48" name="Straight Connector 47"/>
            <p:cNvCxnSpPr/>
            <p:nvPr/>
          </p:nvCxnSpPr>
          <p:spPr>
            <a:xfrm rot="5400000" flipH="1" flipV="1">
              <a:off x="4665512" y="3795556"/>
              <a:ext cx="393192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99534" y="2077697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6316298" y="601510"/>
            <a:ext cx="767686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110592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16298" y="848500"/>
            <a:ext cx="767687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55296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316298" y="1071961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27648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16298" y="1311379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13824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16298" y="1555219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6912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316298" y="1814299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3456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316298" y="2080999"/>
            <a:ext cx="569567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1728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82913" y="601510"/>
            <a:ext cx="4151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882913" y="848500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882913" y="1071961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882913" y="131137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882913" y="155521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882913" y="181429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5845735" y="1102441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845735" y="132661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845735" y="156283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845735" y="1835571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845735" y="208099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882913" y="208099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316298" y="2340079"/>
            <a:ext cx="569567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864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5845735" y="234007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882913" y="2349764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316298" y="2585633"/>
            <a:ext cx="569566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432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5845735" y="260677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882913" y="2585633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316298" y="2820139"/>
            <a:ext cx="462865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216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5845735" y="284299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882913" y="282013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316298" y="3079219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108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16298" y="3309533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54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316298" y="3559279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316298" y="3780259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882913" y="307921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882913" y="3309533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882913" y="355927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882913" y="378025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5845735" y="308683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845735" y="333067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45735" y="355927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845735" y="380311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45735" y="404695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316298" y="4039339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882913" y="4039339"/>
            <a:ext cx="3389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5845735" y="4290799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6316298" y="4283179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 flipH="1">
            <a:off x="1043653" y="3899457"/>
            <a:ext cx="2737562" cy="927876"/>
            <a:chOff x="5070408" y="2660860"/>
            <a:chExt cx="2737562" cy="927876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2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8" name="Rectangle 127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each  group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 flipH="1">
            <a:off x="1004879" y="3905128"/>
            <a:ext cx="2737562" cy="927876"/>
            <a:chOff x="5070408" y="2660860"/>
            <a:chExt cx="2737562" cy="927876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3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2" name="Rectangle 131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  <p:grpSp>
        <p:nvGrpSpPr>
          <p:cNvPr id="133" name="Group 132"/>
          <p:cNvGrpSpPr/>
          <p:nvPr/>
        </p:nvGrpSpPr>
        <p:grpSpPr>
          <a:xfrm flipH="1">
            <a:off x="1039538" y="3899457"/>
            <a:ext cx="2737562" cy="927876"/>
            <a:chOff x="5070408" y="2660860"/>
            <a:chExt cx="2737562" cy="927876"/>
          </a:xfrm>
        </p:grpSpPr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3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6" name="Rectangle 135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of same 3 prime factors</a:t>
              </a:r>
            </a:p>
          </p:txBody>
        </p:sp>
      </p:grpSp>
      <p:sp>
        <p:nvSpPr>
          <p:cNvPr id="137" name="Horizontal Scroll 136"/>
          <p:cNvSpPr/>
          <p:nvPr/>
        </p:nvSpPr>
        <p:spPr>
          <a:xfrm>
            <a:off x="537564" y="3125246"/>
            <a:ext cx="3465733" cy="676566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533400" y="3305698"/>
            <a:ext cx="35750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Thus, Cube root of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10592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is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48.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39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964" y="3188385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/>
          <p:cNvSpPr/>
          <p:nvPr/>
        </p:nvSpPr>
        <p:spPr>
          <a:xfrm>
            <a:off x="3383957" y="1359376"/>
            <a:ext cx="1165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2187222" y="1607731"/>
            <a:ext cx="15552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2178756" y="1858796"/>
            <a:ext cx="15032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3386896" y="1858909"/>
            <a:ext cx="1216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5872004" y="583004"/>
            <a:ext cx="312822" cy="75221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5872004" y="1331296"/>
            <a:ext cx="312822" cy="75221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5872004" y="2079588"/>
            <a:ext cx="312822" cy="75221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872004" y="2827880"/>
            <a:ext cx="312822" cy="752210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5872004" y="3587786"/>
            <a:ext cx="312822" cy="68382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07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000"/>
                            </p:stCondLst>
                            <p:childTnLst>
                              <p:par>
                                <p:cTn id="3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500"/>
                            </p:stCondLst>
                            <p:childTnLst>
                              <p:par>
                                <p:cTn id="3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2000"/>
                            </p:stCondLst>
                            <p:childTnLst>
                              <p:par>
                                <p:cTn id="3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-2.22222E-6 L -0.04184 0.19229 " pathEditMode="relative" rAng="0" ptsTypes="AA">
                                      <p:cBhvr>
                                        <p:cTn id="33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95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-2.22222E-6 L -0.12848 0.19074 " pathEditMode="relative" rAng="0" ptsTypes="AA">
                                      <p:cBhvr>
                                        <p:cTn id="34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2000"/>
                            </p:stCondLst>
                            <p:childTnLst>
                              <p:par>
                                <p:cTn id="3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123 L 0.0217 0.14506 " pathEditMode="relative" rAng="0" ptsTypes="AA">
                                      <p:cBhvr>
                                        <p:cTn id="36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" y="7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2000"/>
                            </p:stCondLst>
                            <p:childTnLst>
                              <p:par>
                                <p:cTn id="36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123 L 0.08386 0.09506 " pathEditMode="relative" rAng="0" ptsTypes="AA">
                                      <p:cBhvr>
                                        <p:cTn id="37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2000"/>
                            </p:stCondLst>
                            <p:childTnLst>
                              <p:par>
                                <p:cTn id="37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61 L -0.00643 0.09506 " pathEditMode="relative" rAng="0" ptsTypes="AA">
                                      <p:cBhvr>
                                        <p:cTn id="38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47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2000"/>
                            </p:stCondLst>
                            <p:childTnLst>
                              <p:par>
                                <p:cTn id="39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500"/>
                            </p:stCondLst>
                            <p:childTnLst>
                              <p:par>
                                <p:cTn id="4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73" grpId="0"/>
      <p:bldP spid="74" grpId="0"/>
      <p:bldP spid="99" grpId="0"/>
      <p:bldP spid="100" grpId="0"/>
      <p:bldP spid="101" grpId="0"/>
      <p:bldP spid="102" grpId="0"/>
      <p:bldP spid="107" grpId="0"/>
      <p:bldP spid="107" grpId="1"/>
      <p:bldP spid="107" grpId="2"/>
      <p:bldP spid="108" grpId="0"/>
      <p:bldP spid="108" grpId="1"/>
      <p:bldP spid="108" grpId="2"/>
      <p:bldP spid="109" grpId="0"/>
      <p:bldP spid="109" grpId="1"/>
      <p:bldP spid="109" grpId="2"/>
      <p:bldP spid="110" grpId="0"/>
      <p:bldP spid="110" grpId="1"/>
      <p:bldP spid="110" grpId="2"/>
      <p:bldP spid="111" grpId="0"/>
      <p:bldP spid="111" grpId="1"/>
      <p:bldP spid="111" grpId="2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75" grpId="0"/>
      <p:bldP spid="76" grpId="0"/>
      <p:bldP spid="78" grpId="0"/>
      <p:bldP spid="79" grpId="0"/>
      <p:bldP spid="81" grpId="0"/>
      <p:bldP spid="82" grpId="0"/>
      <p:bldP spid="69" grpId="0"/>
      <p:bldP spid="70" grpId="0"/>
      <p:bldP spid="72" grpId="0"/>
      <p:bldP spid="84" grpId="0"/>
      <p:bldP spid="85" grpId="0"/>
      <p:bldP spid="86" grpId="0"/>
      <p:bldP spid="87" grpId="0"/>
      <p:bldP spid="88" grpId="0"/>
      <p:bldP spid="89" grpId="0"/>
      <p:bldP spid="95" grpId="0"/>
      <p:bldP spid="96" grpId="0"/>
      <p:bldP spid="98" grpId="0"/>
      <p:bldP spid="137" grpId="0" animBg="1"/>
      <p:bldP spid="138" grpId="0"/>
      <p:bldP spid="140" grpId="0"/>
      <p:bldP spid="141" grpId="0"/>
      <p:bldP spid="142" grpId="0"/>
      <p:bldP spid="143" grpId="0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13262" y="1484854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000" y="1492474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46656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57389" y="149247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2825947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57389" y="287142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95111" y="287142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91491" y="1492474"/>
            <a:ext cx="1375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957389" y="248032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95111" y="24803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3400" y="2480321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41387" y="2459488"/>
                <a:ext cx="1164742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smtClean="0">
                              <a:latin typeface="Bookman Old Style" pitchFamily="18" charset="0"/>
                            </a:rPr>
                            <m:t>46656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87" y="2459488"/>
                <a:ext cx="1164742" cy="375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41387" y="2851150"/>
                <a:ext cx="1089401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>
                              <a:latin typeface="Bookman Old Style" pitchFamily="18" charset="0"/>
                            </a:rPr>
                            <m:t>46656</m:t>
                          </m:r>
                        </m:e>
                      </m:rad>
                    </m:oMath>
                  </m:oMathPara>
                </a14:m>
                <a:endParaRPr lang="en-US" sz="1600" b="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87" y="2851150"/>
                <a:ext cx="1089401" cy="3753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580820" y="24803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94270" y="248032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429552" y="1804973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961820" y="24803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60030" y="248032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31070" y="24803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62300" y="248032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2296112" y="1804973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513977" y="2084373"/>
            <a:ext cx="87872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723422" y="2102842"/>
            <a:ext cx="870021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585075" y="149247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720759" y="149247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795984" y="177846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995823" y="177260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09" name="Oval 108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following</a:t>
            </a: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prime 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(viii) 46656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67"/>
          <a:stretch/>
        </p:blipFill>
        <p:spPr>
          <a:xfrm>
            <a:off x="6248401" y="667641"/>
            <a:ext cx="2438400" cy="3568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6822653" y="992649"/>
            <a:ext cx="1268747" cy="2926080"/>
            <a:chOff x="5899534" y="1829596"/>
            <a:chExt cx="1772526" cy="2926080"/>
          </a:xfrm>
        </p:grpSpPr>
        <p:cxnSp>
          <p:nvCxnSpPr>
            <p:cNvPr id="48" name="Straight Connector 47"/>
            <p:cNvCxnSpPr/>
            <p:nvPr/>
          </p:nvCxnSpPr>
          <p:spPr>
            <a:xfrm rot="5400000" flipH="1" flipV="1">
              <a:off x="5168432" y="3292636"/>
              <a:ext cx="292608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99534" y="2064067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7293217" y="960799"/>
            <a:ext cx="887649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46656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93217" y="1182277"/>
            <a:ext cx="88765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23328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93217" y="1403755"/>
            <a:ext cx="7929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11664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93217" y="1625233"/>
            <a:ext cx="7929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5832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93217" y="1846711"/>
            <a:ext cx="7929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2916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93217" y="2068189"/>
            <a:ext cx="7929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1458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93216" y="2289667"/>
            <a:ext cx="65857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729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59831" y="960799"/>
            <a:ext cx="4800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59831" y="1182277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59831" y="1403755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9831" y="1625233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59831" y="1846711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59831" y="2068189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6822654" y="1450107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822654" y="1671506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22654" y="1892905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822654" y="2114304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22654" y="2335703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859831" y="2289667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293216" y="2511145"/>
            <a:ext cx="528645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243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6822654" y="2557102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859831" y="2511145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293217" y="2732623"/>
            <a:ext cx="52864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6822654" y="2778501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859831" y="2732623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293217" y="2954101"/>
            <a:ext cx="535195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6822654" y="2999900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859831" y="2954101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293217" y="3175579"/>
            <a:ext cx="39648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293217" y="3397057"/>
            <a:ext cx="39648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93217" y="3618535"/>
            <a:ext cx="39648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859831" y="3175579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859831" y="3397057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6822654" y="3221299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822654" y="3442698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822654" y="3664092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 flipH="1">
            <a:off x="1318347" y="3928814"/>
            <a:ext cx="2737562" cy="927876"/>
            <a:chOff x="5070408" y="2660860"/>
            <a:chExt cx="2737562" cy="927876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1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5" name="Rectangle 114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of same 3 prime factors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 flipH="1">
            <a:off x="1322591" y="3880995"/>
            <a:ext cx="2737562" cy="927876"/>
            <a:chOff x="5070408" y="2660860"/>
            <a:chExt cx="2737562" cy="927876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1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9" name="Rectangle 118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 flipH="1">
            <a:off x="1308451" y="3880995"/>
            <a:ext cx="2737562" cy="927876"/>
            <a:chOff x="5070408" y="2660860"/>
            <a:chExt cx="2737562" cy="927876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3" name="Rectangle 122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each  group</a:t>
              </a: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3329050" y="1492153"/>
            <a:ext cx="1296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133600" y="1773203"/>
            <a:ext cx="14332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3 × 3 × 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338695" y="1773115"/>
            <a:ext cx="14332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3 × 3 × 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7" name="Horizontal Scroll 126"/>
          <p:cNvSpPr/>
          <p:nvPr/>
        </p:nvSpPr>
        <p:spPr>
          <a:xfrm>
            <a:off x="747808" y="3161254"/>
            <a:ext cx="3484090" cy="676566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62000" y="3341706"/>
            <a:ext cx="35750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Thus, Cube root of 46556 is 36.</a:t>
            </a:r>
          </a:p>
        </p:txBody>
      </p:sp>
      <p:pic>
        <p:nvPicPr>
          <p:cNvPr id="129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64" y="3224393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ounded Rectangle 129"/>
          <p:cNvSpPr/>
          <p:nvPr/>
        </p:nvSpPr>
        <p:spPr>
          <a:xfrm>
            <a:off x="6835477" y="1003742"/>
            <a:ext cx="312822" cy="6599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835477" y="1659493"/>
            <a:ext cx="312822" cy="6599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6835477" y="2338994"/>
            <a:ext cx="312822" cy="6599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835477" y="3018495"/>
            <a:ext cx="312822" cy="6599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91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000"/>
                            </p:stCondLst>
                            <p:childTnLst>
                              <p:par>
                                <p:cTn id="2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500"/>
                            </p:stCondLst>
                            <p:childTnLst>
                              <p:par>
                                <p:cTn id="2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4.93827E-7 L -0.04236 0.19228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5" y="95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000"/>
                            </p:stCondLst>
                            <p:childTnLst>
                              <p:par>
                                <p:cTn id="28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23 L -0.12517 0.19377 " pathEditMode="relative" rAng="0" ptsTypes="AA">
                                      <p:cBhvr>
                                        <p:cTn id="29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9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154 L 0.0191 0.13611 " pathEditMode="relative" rAng="0" ptsTypes="AA">
                                      <p:cBhvr>
                                        <p:cTn id="31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6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000"/>
                            </p:stCondLst>
                            <p:childTnLst>
                              <p:par>
                                <p:cTn id="31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8.64198E-7 L -0.07083 0.13827 " pathEditMode="relative" rAng="0" ptsTypes="AA">
                                      <p:cBhvr>
                                        <p:cTn id="329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500"/>
                            </p:stCondLst>
                            <p:childTnLst>
                              <p:par>
                                <p:cTn id="3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73" grpId="0"/>
      <p:bldP spid="74" grpId="0"/>
      <p:bldP spid="99" grpId="0"/>
      <p:bldP spid="100" grpId="0"/>
      <p:bldP spid="85" grpId="0"/>
      <p:bldP spid="85" grpId="1"/>
      <p:bldP spid="85" grpId="2"/>
      <p:bldP spid="88" grpId="0"/>
      <p:bldP spid="88" grpId="1"/>
      <p:bldP spid="88" grpId="2"/>
      <p:bldP spid="89" grpId="0"/>
      <p:bldP spid="89" grpId="1"/>
      <p:bldP spid="89" grpId="2"/>
      <p:bldP spid="93" grpId="0"/>
      <p:bldP spid="93" grpId="1"/>
      <p:bldP spid="93" grpId="2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75" grpId="0"/>
      <p:bldP spid="76" grpId="0"/>
      <p:bldP spid="78" grpId="0"/>
      <p:bldP spid="79" grpId="0"/>
      <p:bldP spid="81" grpId="0"/>
      <p:bldP spid="82" grpId="0"/>
      <p:bldP spid="69" grpId="0"/>
      <p:bldP spid="70" grpId="0"/>
      <p:bldP spid="72" grpId="0"/>
      <p:bldP spid="84" grpId="0"/>
      <p:bldP spid="86" grpId="0"/>
      <p:bldP spid="87" grpId="0"/>
      <p:bldP spid="124" grpId="0"/>
      <p:bldP spid="125" grpId="0"/>
      <p:bldP spid="126" grpId="0"/>
      <p:bldP spid="127" grpId="0" animBg="1"/>
      <p:bldP spid="128" grpId="0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13262" y="1352550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</a:t>
            </a:r>
            <a:r>
              <a:rPr lang="en-US" sz="1600" b="1" dirty="0">
                <a:solidFill>
                  <a:prstClr val="white"/>
                </a:solidFill>
                <a:latin typeface="Bookman Old Style" pitchFamily="18" charset="0"/>
                <a:cs typeface="Arial" pitchFamily="34" charset="0"/>
              </a:rPr>
              <a:t>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000" y="1360170"/>
            <a:ext cx="10021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175616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57389" y="13601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261458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57389" y="266007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95111" y="266007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91491" y="1360170"/>
            <a:ext cx="1417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57389" y="22115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01207" y="221767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3400" y="2211583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41387" y="2190750"/>
                <a:ext cx="1300997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smtClean="0">
                              <a:latin typeface="Bookman Old Style" pitchFamily="18" charset="0"/>
                            </a:rPr>
                            <m:t>175616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87" y="2190750"/>
                <a:ext cx="1300997" cy="375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41387" y="2639792"/>
                <a:ext cx="1225657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>
                              <a:latin typeface="Bookman Old Style" pitchFamily="18" charset="0"/>
                            </a:rPr>
                            <m:t>175616</m:t>
                          </m:r>
                        </m:e>
                      </m:rad>
                    </m:oMath>
                  </m:oMathPara>
                </a14:m>
                <a:endParaRPr lang="en-US" sz="1600" b="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87" y="2639792"/>
                <a:ext cx="1225657" cy="3753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585900" y="22115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79030" y="22115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421932" y="1672669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966900" y="22115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60030" y="22115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31070" y="22115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58490" y="22115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2277062" y="1672669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477087" y="1952069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687752" y="1929545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583248" y="13601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724282" y="13601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994455" y="164211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787022" y="163449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109" name="Oval 108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following</a:t>
            </a: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prime 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(ix)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175616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96"/>
          <a:stretch/>
        </p:blipFill>
        <p:spPr>
          <a:xfrm>
            <a:off x="5984175" y="895350"/>
            <a:ext cx="2864194" cy="34254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6809606" y="1147872"/>
            <a:ext cx="1268747" cy="2926080"/>
            <a:chOff x="5899534" y="1829596"/>
            <a:chExt cx="1772526" cy="2926080"/>
          </a:xfrm>
        </p:grpSpPr>
        <p:cxnSp>
          <p:nvCxnSpPr>
            <p:cNvPr id="48" name="Straight Connector 47"/>
            <p:cNvCxnSpPr/>
            <p:nvPr/>
          </p:nvCxnSpPr>
          <p:spPr>
            <a:xfrm rot="5400000" flipH="1" flipV="1">
              <a:off x="5168432" y="3292636"/>
              <a:ext cx="2926080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99534" y="2064067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7280168" y="1116022"/>
            <a:ext cx="887649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175616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80168" y="1337500"/>
            <a:ext cx="7929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87808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80168" y="1558978"/>
            <a:ext cx="7929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43904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80168" y="1780456"/>
            <a:ext cx="7929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21952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80168" y="2001934"/>
            <a:ext cx="7929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10976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80168" y="2223412"/>
            <a:ext cx="65857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5488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80168" y="2444890"/>
            <a:ext cx="65857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2744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92504" y="1116022"/>
            <a:ext cx="4800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92504" y="1337500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92504" y="1558978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92504" y="1780456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92504" y="2001934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892504" y="2223412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6809607" y="1605330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809607" y="1826729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09607" y="2048128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809607" y="2269527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809607" y="2490926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892504" y="2444890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280168" y="2666368"/>
            <a:ext cx="65857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1372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6809607" y="2712325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892504" y="2666368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280168" y="2887846"/>
            <a:ext cx="52864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686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6809607" y="2933724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892504" y="2887846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280168" y="3109324"/>
            <a:ext cx="535195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343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6809607" y="3155123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892504" y="3109324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7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280169" y="3330802"/>
            <a:ext cx="51345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280168" y="3552280"/>
            <a:ext cx="39648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80169" y="3773758"/>
            <a:ext cx="39909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892504" y="3330802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7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892504" y="3552280"/>
            <a:ext cx="39189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7</a:t>
            </a:r>
            <a:endParaRPr lang="en-US" sz="1300" b="1" dirty="0">
              <a:solidFill>
                <a:prstClr val="white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6809607" y="3376522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809607" y="3597921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809607" y="3819315"/>
            <a:ext cx="1268747" cy="35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 flipH="1">
            <a:off x="1308451" y="3715330"/>
            <a:ext cx="2737562" cy="927876"/>
            <a:chOff x="5070408" y="2660860"/>
            <a:chExt cx="2737562" cy="927876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14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5" name="Rectangle 114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each  group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 flipH="1">
            <a:off x="1295400" y="3701485"/>
            <a:ext cx="2737562" cy="927876"/>
            <a:chOff x="5070408" y="2660860"/>
            <a:chExt cx="2737562" cy="927876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1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9" name="Rectangle 118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 flipH="1">
            <a:off x="1295400" y="3660910"/>
            <a:ext cx="2737562" cy="927876"/>
            <a:chOff x="5070408" y="2660860"/>
            <a:chExt cx="2737562" cy="927876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3" name="Rectangle 122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of same 3 prime factors</a:t>
              </a:r>
            </a:p>
          </p:txBody>
        </p:sp>
      </p:grpSp>
      <p:sp>
        <p:nvSpPr>
          <p:cNvPr id="124" name="Horizontal Scroll 123"/>
          <p:cNvSpPr/>
          <p:nvPr/>
        </p:nvSpPr>
        <p:spPr>
          <a:xfrm>
            <a:off x="592877" y="3020574"/>
            <a:ext cx="3812306" cy="676566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97725" y="3201026"/>
            <a:ext cx="369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Thus, Cube root of 175616 is 56</a:t>
            </a:r>
          </a:p>
        </p:txBody>
      </p:sp>
      <p:pic>
        <p:nvPicPr>
          <p:cNvPr id="126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64" y="3083713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ctangle 126"/>
          <p:cNvSpPr/>
          <p:nvPr/>
        </p:nvSpPr>
        <p:spPr>
          <a:xfrm>
            <a:off x="3333284" y="1359371"/>
            <a:ext cx="11387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2186050" y="1635471"/>
            <a:ext cx="1377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2 × 2 × 2 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3403640" y="1641566"/>
            <a:ext cx="1377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7 × 7 × 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885696" y="1164525"/>
            <a:ext cx="312822" cy="6599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885696" y="1835643"/>
            <a:ext cx="312822" cy="6599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6885696" y="2506761"/>
            <a:ext cx="312822" cy="6599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885696" y="3177879"/>
            <a:ext cx="312822" cy="65990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1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000"/>
                            </p:stCondLst>
                            <p:childTnLst>
                              <p:par>
                                <p:cTn id="2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500"/>
                            </p:stCondLst>
                            <p:childTnLst>
                              <p:par>
                                <p:cTn id="2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2.22222E-6 L -0.03958 0.16543 " pathEditMode="relative" rAng="0" ptsTypes="AA">
                                      <p:cBhvr>
                                        <p:cTn id="28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8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000"/>
                            </p:stCondLst>
                            <p:childTnLst>
                              <p:par>
                                <p:cTn id="28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-0.00062 L -0.12309 0.16605 " pathEditMode="relative" rAng="0" ptsTypes="AA">
                                      <p:cBhvr>
                                        <p:cTn id="297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9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2.71605E-6 L 0.01996 0.11234 " pathEditMode="relative" rAng="0" ptsTypes="AA">
                                      <p:cBhvr>
                                        <p:cTn id="313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2" y="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2000"/>
                            </p:stCondLst>
                            <p:childTnLst>
                              <p:par>
                                <p:cTn id="31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-0.00123 L -0.0717 0.1108 " pathEditMode="relative" rAng="0" ptsTypes="AA">
                                      <p:cBhvr>
                                        <p:cTn id="33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" y="5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0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73" grpId="0"/>
      <p:bldP spid="74" grpId="0"/>
      <p:bldP spid="99" grpId="0"/>
      <p:bldP spid="100" grpId="0"/>
      <p:bldP spid="85" grpId="0"/>
      <p:bldP spid="85" grpId="1"/>
      <p:bldP spid="85" grpId="2"/>
      <p:bldP spid="88" grpId="0"/>
      <p:bldP spid="88" grpId="1"/>
      <p:bldP spid="88" grpId="2"/>
      <p:bldP spid="89" grpId="0"/>
      <p:bldP spid="89" grpId="1"/>
      <p:bldP spid="89" grpId="2"/>
      <p:bldP spid="93" grpId="0"/>
      <p:bldP spid="93" grpId="1"/>
      <p:bldP spid="93" grpId="2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75" grpId="0"/>
      <p:bldP spid="76" grpId="0"/>
      <p:bldP spid="78" grpId="0"/>
      <p:bldP spid="79" grpId="0"/>
      <p:bldP spid="81" grpId="0"/>
      <p:bldP spid="82" grpId="0"/>
      <p:bldP spid="69" grpId="0"/>
      <p:bldP spid="70" grpId="0"/>
      <p:bldP spid="72" grpId="0"/>
      <p:bldP spid="84" grpId="0"/>
      <p:bldP spid="86" grpId="0"/>
      <p:bldP spid="87" grpId="0"/>
      <p:bldP spid="124" grpId="0" animBg="1"/>
      <p:bldP spid="125" grpId="0"/>
      <p:bldP spid="127" grpId="0"/>
      <p:bldP spid="128" grpId="0"/>
      <p:bldP spid="129" grpId="0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85800" y="775277"/>
            <a:ext cx="7568184" cy="675501"/>
          </a:xfrm>
          <a:prstGeom prst="roundRect">
            <a:avLst/>
          </a:prstGeom>
          <a:gradFill flip="none" rotWithShape="1">
            <a:gsLst>
              <a:gs pos="66700">
                <a:srgbClr val="DDFDD8"/>
              </a:gs>
              <a:gs pos="0">
                <a:srgbClr val="49F42C">
                  <a:lumMod val="56000"/>
                  <a:lumOff val="44000"/>
                </a:srgbClr>
              </a:gs>
              <a:gs pos="100000">
                <a:schemeClr val="bg1">
                  <a:lumMod val="48000"/>
                  <a:lumOff val="5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02155" y="1127973"/>
            <a:ext cx="2547620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9359" y="819150"/>
            <a:ext cx="1453841" cy="2864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23083" y="306288"/>
            <a:ext cx="3472434" cy="42657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PROPERTIES OF PERFECT CUBES</a:t>
            </a:r>
            <a:endParaRPr lang="en-US" b="1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2570" y="1618653"/>
            <a:ext cx="154369" cy="229950"/>
          </a:xfrm>
          <a:prstGeom prst="round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869402"/>
            <a:ext cx="1303370" cy="369332"/>
          </a:xfrm>
          <a:prstGeom prst="rect">
            <a:avLst/>
          </a:prstGeom>
          <a:solidFill>
            <a:srgbClr val="FF9900"/>
          </a:solidFill>
          <a:ln w="28575">
            <a:solidFill>
              <a:srgbClr val="00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Property 2: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3434" y="2571750"/>
            <a:ext cx="1006361" cy="21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1059180" y="1331214"/>
            <a:ext cx="824414" cy="824414"/>
            <a:chOff x="4159793" y="2159543"/>
            <a:chExt cx="824414" cy="824414"/>
          </a:xfrm>
        </p:grpSpPr>
        <p:pic>
          <p:nvPicPr>
            <p:cNvPr id="10" name="Picture 2" descr="http://openclipart.org/image/300px/svg_to_png/139003/price_tag.png"/>
            <p:cNvPicPr>
              <a:picLocks noChangeAspect="1" noChangeArrowheads="1"/>
            </p:cNvPicPr>
            <p:nvPr/>
          </p:nvPicPr>
          <p:blipFill>
            <a:blip r:embed="rId4" cstate="print">
              <a:lum bright="-20000" contrast="-40000"/>
            </a:blip>
            <a:srcRect/>
            <a:stretch>
              <a:fillRect/>
            </a:stretch>
          </p:blipFill>
          <p:spPr bwMode="auto">
            <a:xfrm>
              <a:off x="4159793" y="2159543"/>
              <a:ext cx="824414" cy="824414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4315066" y="236270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Sol .</a:t>
              </a:r>
              <a:endParaRPr lang="en-US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85933" y="1516221"/>
            <a:ext cx="59531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12</a:t>
            </a:r>
            <a:r>
              <a:rPr lang="en-US" b="1" baseline="300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3</a:t>
            </a:r>
            <a:endParaRPr lang="en-US" b="1" baseline="300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94328" y="804310"/>
            <a:ext cx="4349322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8621" y1="7000" x2="58621" y2="7000"/>
                        <a14:foregroundMark x1="34052" y1="5200" x2="34052" y2="5200"/>
                        <a14:foregroundMark x1="42241" y1="2600" x2="42241" y2="2600"/>
                        <a14:foregroundMark x1="15948" y1="10600" x2="15948" y2="10600"/>
                        <a14:foregroundMark x1="33190" y1="10000" x2="33190" y2="10000"/>
                        <a14:foregroundMark x1="47845" y1="7800" x2="47845" y2="7800"/>
                        <a14:foregroundMark x1="36207" y1="5400" x2="36207" y2="5400"/>
                        <a14:foregroundMark x1="41810" y1="6200" x2="41810" y2="6200"/>
                        <a14:foregroundMark x1="46121" y1="4200" x2="46121" y2="4200"/>
                        <a14:foregroundMark x1="8621" y1="5800" x2="8621" y2="5800"/>
                        <a14:foregroundMark x1="18103" y1="5600" x2="18103" y2="5600"/>
                        <a14:foregroundMark x1="26724" y1="1800" x2="26724" y2="1800"/>
                        <a14:foregroundMark x1="12931" y1="10600" x2="12931" y2="10600"/>
                        <a14:foregroundMark x1="11638" y1="7800" x2="11638" y2="7800"/>
                        <a14:foregroundMark x1="5603" y1="11600" x2="5603" y2="11600"/>
                        <a14:foregroundMark x1="5172" y1="13600" x2="5172" y2="13600"/>
                        <a14:foregroundMark x1="10345" y1="14600" x2="10345" y2="14600"/>
                        <a14:foregroundMark x1="12931" y1="12800" x2="12931" y2="12800"/>
                        <a14:foregroundMark x1="28017" y1="31600" x2="28017" y2="31600"/>
                        <a14:foregroundMark x1="21121" y1="34800" x2="21121" y2="34800"/>
                        <a14:foregroundMark x1="15086" y1="34800" x2="15086" y2="34800"/>
                        <a14:foregroundMark x1="45259" y1="17000" x2="45259" y2="17000"/>
                        <a14:foregroundMark x1="62500" y1="20200" x2="62500" y2="20200"/>
                        <a14:foregroundMark x1="46121" y1="20000" x2="46121" y2="20000"/>
                        <a14:foregroundMark x1="64224" y1="18600" x2="64224" y2="18600"/>
                        <a14:foregroundMark x1="32759" y1="91200" x2="32759" y2="91200"/>
                        <a14:foregroundMark x1="87500" y1="91400" x2="87500" y2="91400"/>
                        <a14:foregroundMark x1="73276" y1="89800" x2="73276" y2="89800"/>
                        <a14:foregroundMark x1="76724" y1="90200" x2="76724" y2="90200"/>
                        <a14:foregroundMark x1="79741" y1="91000" x2="79741" y2="91000"/>
                        <a14:foregroundMark x1="79741" y1="91000" x2="79741" y2="91000"/>
                        <a14:foregroundMark x1="82328" y1="91200" x2="82328" y2="91200"/>
                        <a14:foregroundMark x1="87931" y1="91400" x2="87931" y2="91400"/>
                        <a14:foregroundMark x1="77155" y1="96000" x2="77155" y2="96000"/>
                        <a14:foregroundMark x1="12500" y1="38600" x2="12500" y2="38600"/>
                        <a14:foregroundMark x1="20690" y1="30200" x2="20690" y2="30200"/>
                        <a14:foregroundMark x1="57759" y1="34400" x2="57759" y2="34400"/>
                        <a14:foregroundMark x1="56897" y1="43200" x2="56897" y2="43200"/>
                        <a14:foregroundMark x1="12931" y1="18200" x2="12931" y2="18200"/>
                        <a14:foregroundMark x1="94397" y1="31000" x2="94397" y2="31000"/>
                        <a14:foregroundMark x1="92241" y1="42600" x2="92241" y2="42600"/>
                        <a14:foregroundMark x1="61638" y1="90400" x2="61638" y2="90400"/>
                        <a14:foregroundMark x1="36638" y1="94200" x2="36638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6" y="2702861"/>
            <a:ext cx="1004438" cy="21647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2175899" y="1516221"/>
            <a:ext cx="1710301" cy="408623"/>
            <a:chOff x="2175899" y="1516221"/>
            <a:chExt cx="1710301" cy="408623"/>
          </a:xfrm>
        </p:grpSpPr>
        <p:sp>
          <p:nvSpPr>
            <p:cNvPr id="16" name="TextBox 15"/>
            <p:cNvSpPr txBox="1"/>
            <p:nvPr/>
          </p:nvSpPr>
          <p:spPr>
            <a:xfrm>
              <a:off x="217589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=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11278" y="1516221"/>
              <a:ext cx="48078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12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2562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48948" y="1516221"/>
              <a:ext cx="546962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01173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52799" y="1516221"/>
              <a:ext cx="53340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12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75899" y="1924050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65375" y="1917303"/>
            <a:ext cx="68333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144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48610" y="1917303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15895" y="1917303"/>
            <a:ext cx="53164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12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5899" y="2325529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704" y="2325529"/>
            <a:ext cx="74048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1728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551290" y="1858524"/>
            <a:ext cx="68700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17748" y="2262188"/>
            <a:ext cx="914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11826" y="2801017"/>
            <a:ext cx="2311709" cy="408623"/>
          </a:xfrm>
          <a:prstGeom prst="roundRect">
            <a:avLst/>
          </a:prstGeom>
          <a:solidFill>
            <a:srgbClr val="CC3300"/>
          </a:solidFill>
          <a:ln w="38100">
            <a:solidFill>
              <a:srgbClr val="0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  <a:sym typeface="Symbol"/>
              </a:rPr>
              <a:t> Cube of 12 is 1728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32" name="Group 31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34" name="Cloud Callout 33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TextBox 56"/>
              <p:cNvSpPr txBox="1"/>
              <p:nvPr/>
            </p:nvSpPr>
            <p:spPr>
              <a:xfrm>
                <a:off x="5750628" y="3792394"/>
                <a:ext cx="135318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Cube of 12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33" name="Picture 3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37" name="Group 36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39" name="Cloud Callout 38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TextBox 56"/>
              <p:cNvSpPr txBox="1"/>
              <p:nvPr/>
            </p:nvSpPr>
            <p:spPr>
              <a:xfrm>
                <a:off x="5750628" y="3669283"/>
                <a:ext cx="135318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number in one’s place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38" name="Picture 37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1915545" y="1962150"/>
            <a:ext cx="1437255" cy="1023050"/>
            <a:chOff x="2220552" y="1952804"/>
            <a:chExt cx="1739079" cy="1237891"/>
          </a:xfrm>
        </p:grpSpPr>
        <p:sp>
          <p:nvSpPr>
            <p:cNvPr id="42" name="Cloud Callout 41"/>
            <p:cNvSpPr/>
            <p:nvPr/>
          </p:nvSpPr>
          <p:spPr>
            <a:xfrm>
              <a:off x="2220552" y="1952804"/>
              <a:ext cx="1739079" cy="1237891"/>
            </a:xfrm>
            <a:prstGeom prst="cloudCallout">
              <a:avLst>
                <a:gd name="adj1" fmla="val -73288"/>
                <a:gd name="adj2" fmla="val 4199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93456" y="2233675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take an example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895600" y="2825750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2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77972" y="2821543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8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994328" y="1123434"/>
            <a:ext cx="2501472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89871" y="2111386"/>
            <a:ext cx="2496795" cy="1508401"/>
            <a:chOff x="1740501" y="2808128"/>
            <a:chExt cx="1935765" cy="1210732"/>
          </a:xfrm>
        </p:grpSpPr>
        <p:grpSp>
          <p:nvGrpSpPr>
            <p:cNvPr id="48" name="Group 47"/>
            <p:cNvGrpSpPr/>
            <p:nvPr/>
          </p:nvGrpSpPr>
          <p:grpSpPr>
            <a:xfrm>
              <a:off x="1740501" y="2808128"/>
              <a:ext cx="1935765" cy="1210732"/>
              <a:chOff x="1740501" y="2808128"/>
              <a:chExt cx="1935765" cy="1210732"/>
            </a:xfrm>
          </p:grpSpPr>
          <p:sp>
            <p:nvSpPr>
              <p:cNvPr id="50" name="Oval 7"/>
              <p:cNvSpPr/>
              <p:nvPr/>
            </p:nvSpPr>
            <p:spPr>
              <a:xfrm>
                <a:off x="1740501" y="2808128"/>
                <a:ext cx="1935765" cy="1210732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412080 w 2136827"/>
                  <a:gd name="connsiteY5" fmla="*/ 758055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30096 w 2136827"/>
                  <a:gd name="connsiteY3" fmla="*/ 727893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6"/>
                  <a:gd name="connsiteY0" fmla="*/ 363205 h 879144"/>
                  <a:gd name="connsiteX1" fmla="*/ 1050484 w 2136826"/>
                  <a:gd name="connsiteY1" fmla="*/ 29 h 879144"/>
                  <a:gd name="connsiteX2" fmla="*/ 2136775 w 2136826"/>
                  <a:gd name="connsiteY2" fmla="*/ 375905 h 879144"/>
                  <a:gd name="connsiteX3" fmla="*/ 1630096 w 2136826"/>
                  <a:gd name="connsiteY3" fmla="*/ 711661 h 879144"/>
                  <a:gd name="connsiteX4" fmla="*/ 1348853 w 2136826"/>
                  <a:gd name="connsiteY4" fmla="*/ 879144 h 879144"/>
                  <a:gd name="connsiteX5" fmla="*/ 1367895 w 2136826"/>
                  <a:gd name="connsiteY5" fmla="*/ 751347 h 879144"/>
                  <a:gd name="connsiteX6" fmla="*/ 1059502 w 2136826"/>
                  <a:gd name="connsiteY6" fmla="*/ 756905 h 879144"/>
                  <a:gd name="connsiteX7" fmla="*/ 0 w 2136826"/>
                  <a:gd name="connsiteY7" fmla="*/ 363205 h 879144"/>
                  <a:gd name="connsiteX0" fmla="*/ 0 w 2136826"/>
                  <a:gd name="connsiteY0" fmla="*/ 370161 h 886100"/>
                  <a:gd name="connsiteX1" fmla="*/ 1055012 w 2136826"/>
                  <a:gd name="connsiteY1" fmla="*/ 26 h 886100"/>
                  <a:gd name="connsiteX2" fmla="*/ 2136775 w 2136826"/>
                  <a:gd name="connsiteY2" fmla="*/ 382861 h 886100"/>
                  <a:gd name="connsiteX3" fmla="*/ 1630096 w 2136826"/>
                  <a:gd name="connsiteY3" fmla="*/ 718617 h 886100"/>
                  <a:gd name="connsiteX4" fmla="*/ 1348853 w 2136826"/>
                  <a:gd name="connsiteY4" fmla="*/ 886100 h 886100"/>
                  <a:gd name="connsiteX5" fmla="*/ 1367895 w 2136826"/>
                  <a:gd name="connsiteY5" fmla="*/ 758303 h 886100"/>
                  <a:gd name="connsiteX6" fmla="*/ 1059502 w 2136826"/>
                  <a:gd name="connsiteY6" fmla="*/ 763861 h 886100"/>
                  <a:gd name="connsiteX7" fmla="*/ 0 w 2136826"/>
                  <a:gd name="connsiteY7" fmla="*/ 370161 h 88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6" h="886100">
                    <a:moveTo>
                      <a:pt x="0" y="370161"/>
                    </a:moveTo>
                    <a:cubicBezTo>
                      <a:pt x="0" y="122517"/>
                      <a:pt x="698883" y="-2091"/>
                      <a:pt x="1055012" y="26"/>
                    </a:cubicBezTo>
                    <a:cubicBezTo>
                      <a:pt x="1411141" y="2143"/>
                      <a:pt x="2143919" y="129391"/>
                      <a:pt x="2136775" y="382861"/>
                    </a:cubicBezTo>
                    <a:cubicBezTo>
                      <a:pt x="2127250" y="612519"/>
                      <a:pt x="1740957" y="683957"/>
                      <a:pt x="1630096" y="718617"/>
                    </a:cubicBezTo>
                    <a:cubicBezTo>
                      <a:pt x="1549042" y="848529"/>
                      <a:pt x="1458755" y="861230"/>
                      <a:pt x="1348853" y="886100"/>
                    </a:cubicBezTo>
                    <a:cubicBezTo>
                      <a:pt x="1375841" y="841915"/>
                      <a:pt x="1413672" y="805663"/>
                      <a:pt x="1367895" y="758303"/>
                    </a:cubicBezTo>
                    <a:cubicBezTo>
                      <a:pt x="1208352" y="758568"/>
                      <a:pt x="1352395" y="761480"/>
                      <a:pt x="1059502" y="763861"/>
                    </a:cubicBezTo>
                    <a:cubicBezTo>
                      <a:pt x="475585" y="763861"/>
                      <a:pt x="0" y="617805"/>
                      <a:pt x="0" y="370161"/>
                    </a:cubicBezTo>
                    <a:close/>
                  </a:path>
                </a:pathLst>
              </a:custGeom>
              <a:gradFill>
                <a:gsLst>
                  <a:gs pos="34000">
                    <a:srgbClr val="A151F9"/>
                  </a:gs>
                  <a:gs pos="0">
                    <a:srgbClr val="A151F9"/>
                  </a:gs>
                  <a:gs pos="80000">
                    <a:srgbClr val="FF66FF"/>
                  </a:gs>
                  <a:gs pos="100000">
                    <a:srgbClr val="A151F9"/>
                  </a:gs>
                </a:gsLst>
              </a:gra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Oval 7"/>
              <p:cNvSpPr/>
              <p:nvPr/>
            </p:nvSpPr>
            <p:spPr>
              <a:xfrm>
                <a:off x="1792233" y="2828302"/>
                <a:ext cx="1835088" cy="1130086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7" h="857275">
                    <a:moveTo>
                      <a:pt x="0" y="379437"/>
                    </a:moveTo>
                    <a:cubicBezTo>
                      <a:pt x="0" y="131793"/>
                      <a:pt x="701146" y="-2093"/>
                      <a:pt x="1057275" y="24"/>
                    </a:cubicBezTo>
                    <a:cubicBezTo>
                      <a:pt x="1413404" y="2141"/>
                      <a:pt x="2143919" y="138667"/>
                      <a:pt x="2136775" y="392137"/>
                    </a:cubicBezTo>
                    <a:cubicBezTo>
                      <a:pt x="2127250" y="621795"/>
                      <a:pt x="1720585" y="695614"/>
                      <a:pt x="1609724" y="730274"/>
                    </a:cubicBezTo>
                    <a:cubicBezTo>
                      <a:pt x="1546489" y="795890"/>
                      <a:pt x="1589879" y="787160"/>
                      <a:pt x="1428748" y="857275"/>
                    </a:cubicBezTo>
                    <a:cubicBezTo>
                      <a:pt x="1455736" y="813090"/>
                      <a:pt x="1431129" y="791128"/>
                      <a:pt x="1412080" y="758055"/>
                    </a:cubicBezTo>
                    <a:cubicBezTo>
                      <a:pt x="1252537" y="758320"/>
                      <a:pt x="1350168" y="756469"/>
                      <a:pt x="1057275" y="758850"/>
                    </a:cubicBezTo>
                    <a:cubicBezTo>
                      <a:pt x="473358" y="758850"/>
                      <a:pt x="0" y="627081"/>
                      <a:pt x="0" y="3794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66FF"/>
                  </a:gs>
                  <a:gs pos="60000">
                    <a:srgbClr val="FACEF8"/>
                  </a:gs>
                  <a:gs pos="100000">
                    <a:srgbClr val="FF66F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3361907" y="3121666"/>
                <a:ext cx="169969" cy="94405"/>
              </a:xfrm>
              <a:custGeom>
                <a:avLst/>
                <a:gdLst>
                  <a:gd name="connsiteX0" fmla="*/ 505 w 262707"/>
                  <a:gd name="connsiteY0" fmla="*/ 22324 h 114230"/>
                  <a:gd name="connsiteX1" fmla="*/ 102899 w 262707"/>
                  <a:gd name="connsiteY1" fmla="*/ 893 h 114230"/>
                  <a:gd name="connsiteX2" fmla="*/ 236249 w 262707"/>
                  <a:gd name="connsiteY2" fmla="*/ 43755 h 114230"/>
                  <a:gd name="connsiteX3" fmla="*/ 255299 w 262707"/>
                  <a:gd name="connsiteY3" fmla="*/ 100905 h 114230"/>
                  <a:gd name="connsiteX4" fmla="*/ 145761 w 262707"/>
                  <a:gd name="connsiteY4" fmla="*/ 108049 h 114230"/>
                  <a:gd name="connsiteX5" fmla="*/ 505 w 262707"/>
                  <a:gd name="connsiteY5" fmla="*/ 22324 h 11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707" h="114230">
                    <a:moveTo>
                      <a:pt x="505" y="22324"/>
                    </a:moveTo>
                    <a:cubicBezTo>
                      <a:pt x="-6639" y="4465"/>
                      <a:pt x="63608" y="-2679"/>
                      <a:pt x="102899" y="893"/>
                    </a:cubicBezTo>
                    <a:cubicBezTo>
                      <a:pt x="142190" y="4465"/>
                      <a:pt x="210849" y="27086"/>
                      <a:pt x="236249" y="43755"/>
                    </a:cubicBezTo>
                    <a:cubicBezTo>
                      <a:pt x="261649" y="60424"/>
                      <a:pt x="270380" y="90189"/>
                      <a:pt x="255299" y="100905"/>
                    </a:cubicBezTo>
                    <a:cubicBezTo>
                      <a:pt x="240218" y="111621"/>
                      <a:pt x="188624" y="120749"/>
                      <a:pt x="145761" y="108049"/>
                    </a:cubicBezTo>
                    <a:cubicBezTo>
                      <a:pt x="102899" y="95349"/>
                      <a:pt x="7649" y="40183"/>
                      <a:pt x="505" y="223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1966586" y="3380064"/>
                <a:ext cx="140967" cy="128958"/>
              </a:xfrm>
              <a:custGeom>
                <a:avLst/>
                <a:gdLst>
                  <a:gd name="connsiteX0" fmla="*/ 13679 w 163698"/>
                  <a:gd name="connsiteY0" fmla="*/ 1445 h 96887"/>
                  <a:gd name="connsiteX1" fmla="*/ 97023 w 163698"/>
                  <a:gd name="connsiteY1" fmla="*/ 18114 h 96887"/>
                  <a:gd name="connsiteX2" fmla="*/ 163698 w 163698"/>
                  <a:gd name="connsiteY2" fmla="*/ 65739 h 96887"/>
                  <a:gd name="connsiteX3" fmla="*/ 97023 w 163698"/>
                  <a:gd name="connsiteY3" fmla="*/ 96695 h 96887"/>
                  <a:gd name="connsiteX4" fmla="*/ 8916 w 163698"/>
                  <a:gd name="connsiteY4" fmla="*/ 51451 h 96887"/>
                  <a:gd name="connsiteX5" fmla="*/ 13679 w 163698"/>
                  <a:gd name="connsiteY5" fmla="*/ 1445 h 9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698" h="96887">
                    <a:moveTo>
                      <a:pt x="13679" y="1445"/>
                    </a:moveTo>
                    <a:cubicBezTo>
                      <a:pt x="28363" y="-4111"/>
                      <a:pt x="72020" y="7398"/>
                      <a:pt x="97023" y="18114"/>
                    </a:cubicBezTo>
                    <a:cubicBezTo>
                      <a:pt x="122026" y="28830"/>
                      <a:pt x="163698" y="52642"/>
                      <a:pt x="163698" y="65739"/>
                    </a:cubicBezTo>
                    <a:cubicBezTo>
                      <a:pt x="163698" y="78836"/>
                      <a:pt x="122820" y="99076"/>
                      <a:pt x="97023" y="96695"/>
                    </a:cubicBezTo>
                    <a:cubicBezTo>
                      <a:pt x="71226" y="94314"/>
                      <a:pt x="23600" y="66929"/>
                      <a:pt x="8916" y="51451"/>
                    </a:cubicBezTo>
                    <a:cubicBezTo>
                      <a:pt x="-5768" y="35973"/>
                      <a:pt x="-1005" y="7001"/>
                      <a:pt x="13679" y="1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2084836" y="2921366"/>
              <a:ext cx="1268668" cy="864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 find the cube of 12 we </a:t>
              </a:r>
            </a:p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will multiply 12 three times</a:t>
              </a:r>
              <a:endParaRPr lang="en-US" sz="1600" b="1" dirty="0">
                <a:solidFill>
                  <a:srgbClr val="2E38F6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4" name="Cloud Callout 53"/>
          <p:cNvSpPr/>
          <p:nvPr/>
        </p:nvSpPr>
        <p:spPr>
          <a:xfrm>
            <a:off x="3810000" y="1472586"/>
            <a:ext cx="1719507" cy="1067221"/>
          </a:xfrm>
          <a:prstGeom prst="cloudCallout">
            <a:avLst>
              <a:gd name="adj1" fmla="val 17665"/>
              <a:gd name="adj2" fmla="val 84887"/>
            </a:avLst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What do you observe ?</a:t>
            </a:r>
            <a:endParaRPr lang="en-US" sz="1600" b="1" kern="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pic>
        <p:nvPicPr>
          <p:cNvPr id="55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592" r="100000">
                        <a14:foregroundMark x1="46746" y1="29778" x2="37278" y2="46667"/>
                        <a14:foregroundMark x1="58284" y1="29556" x2="58876" y2="48000"/>
                        <a14:foregroundMark x1="60651" y1="40222" x2="62426" y2="66222"/>
                        <a14:foregroundMark x1="55621" y1="43333" x2="49112" y2="67333"/>
                        <a14:foregroundMark x1="58876" y1="78667" x2="64497" y2="88667"/>
                        <a14:foregroundMark x1="46746" y1="74222" x2="467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66" y="2865586"/>
            <a:ext cx="1504532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2805114" y="2364820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glow rad="88900">
                    <a:srgbClr val="FF0000"/>
                  </a:glow>
                </a:effectLst>
                <a:latin typeface="Cambria Math" panose="02040503050406030204" pitchFamily="18" charset="0"/>
                <a:sym typeface="Symbol"/>
              </a:rPr>
              <a:t>8</a:t>
            </a:r>
            <a:endParaRPr lang="en-US" dirty="0">
              <a:solidFill>
                <a:prstClr val="white"/>
              </a:solidFill>
              <a:effectLst>
                <a:glow rad="88900">
                  <a:srgbClr val="FF0000"/>
                </a:glow>
              </a:effectLst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88819" y="832957"/>
            <a:ext cx="5848989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94312" y="78001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88900">
                    <a:prstClr val="black"/>
                  </a:glow>
                </a:effectLst>
                <a:latin typeface="Cambria Math" panose="02040503050406030204" pitchFamily="18" charset="0"/>
              </a:rPr>
              <a:t>2</a:t>
            </a:r>
            <a:endParaRPr lang="en-US" dirty="0">
              <a:solidFill>
                <a:srgbClr val="FFFF00"/>
              </a:solidFill>
              <a:effectLst>
                <a:glow rad="88900">
                  <a:prstClr val="black"/>
                </a:glow>
              </a:effectLst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575484" y="1123950"/>
            <a:ext cx="1453841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43100" y="780063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If the digit in the one’s place of a number is 2, the digit in the one’s place of its cube is 8, and vice-versa.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523414" y="1829978"/>
            <a:ext cx="2291638" cy="2082386"/>
            <a:chOff x="4102669" y="2369408"/>
            <a:chExt cx="2291638" cy="2082386"/>
          </a:xfrm>
        </p:grpSpPr>
        <p:grpSp>
          <p:nvGrpSpPr>
            <p:cNvPr id="62" name="Group 61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64" name="Cloud Callout 63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TextBox 56"/>
              <p:cNvSpPr txBox="1"/>
              <p:nvPr/>
            </p:nvSpPr>
            <p:spPr>
              <a:xfrm>
                <a:off x="5750628" y="3792394"/>
                <a:ext cx="135318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vice versa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63" name="Picture 6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439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6" grpId="2" animBg="1"/>
      <p:bldP spid="7" grpId="0" animBg="1"/>
      <p:bldP spid="12" grpId="0"/>
      <p:bldP spid="13" grpId="0" animBg="1"/>
      <p:bldP spid="13" grpId="1" animBg="1"/>
      <p:bldP spid="22" grpId="0"/>
      <p:bldP spid="23" grpId="0"/>
      <p:bldP spid="24" grpId="0"/>
      <p:bldP spid="25" grpId="0"/>
      <p:bldP spid="26" grpId="0"/>
      <p:bldP spid="27" grpId="0"/>
      <p:bldP spid="30" grpId="0" animBg="1"/>
      <p:bldP spid="44" grpId="0"/>
      <p:bldP spid="44" grpId="1"/>
      <p:bldP spid="44" grpId="2"/>
      <p:bldP spid="45" grpId="0"/>
      <p:bldP spid="45" grpId="1"/>
      <p:bldP spid="45" grpId="2"/>
      <p:bldP spid="46" grpId="0" animBg="1"/>
      <p:bldP spid="46" grpId="1" animBg="1"/>
      <p:bldP spid="54" grpId="0" animBg="1"/>
      <p:bldP spid="54" grpId="1" animBg="1"/>
      <p:bldP spid="56" grpId="0"/>
      <p:bldP spid="56" grpId="1"/>
      <p:bldP spid="56" grpId="2"/>
      <p:bldP spid="57" grpId="0" animBg="1"/>
      <p:bldP spid="57" grpId="1" animBg="1"/>
      <p:bldP spid="59" grpId="0"/>
      <p:bldP spid="59" grpId="1"/>
      <p:bldP spid="59" grpId="2"/>
      <p:bldP spid="60" grpId="0" animBg="1"/>
      <p:bldP spid="5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13262" y="1510814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20197" y="1518434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91125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21891" y="151843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7700" y="2653814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21891" y="271991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187806" y="271991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7806" y="1518434"/>
            <a:ext cx="14206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21891" y="225610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87806" y="225610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700" y="2256101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10761" y="2221796"/>
                <a:ext cx="1094210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 i="1">
                    <a:solidFill>
                      <a:prstClr val="black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0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i="0" dirty="0">
                              <a:latin typeface="Bookman Old Style" pitchFamily="18" charset="0"/>
                            </a:rPr>
                            <m:t>91125</m:t>
                          </m:r>
                        </m:e>
                      </m:rad>
                    </m:oMath>
                  </m:oMathPara>
                </a14:m>
                <a:endParaRPr lang="en-US" sz="1600" i="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1" y="2221796"/>
                <a:ext cx="1094210" cy="3753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10761" y="2685605"/>
                <a:ext cx="1094210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 i="1">
                    <a:solidFill>
                      <a:prstClr val="black"/>
                    </a:solidFill>
                    <a:latin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i="0" dirty="0">
                              <a:latin typeface="Bookman Old Style" pitchFamily="18" charset="0"/>
                            </a:rPr>
                            <m:t>91125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61" y="2685605"/>
                <a:ext cx="1094210" cy="3753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578595" y="225610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71725" y="225610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3406145" y="1828036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959595" y="225610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52725" y="225610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2269757" y="1828036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479307" y="2110611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580867" y="151843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20755" y="151843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770321" y="179148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4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6" name="Oval 9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963659" y="363122"/>
            <a:ext cx="6829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each of the following</a:t>
            </a: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numbers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by  prime factorization method :</a:t>
            </a:r>
          </a:p>
          <a:p>
            <a:pPr defTabSz="51435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(x)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91125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43"/>
          <a:stretch/>
        </p:blipFill>
        <p:spPr>
          <a:xfrm>
            <a:off x="6096000" y="742950"/>
            <a:ext cx="2749916" cy="327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roup 46"/>
          <p:cNvGrpSpPr/>
          <p:nvPr/>
        </p:nvGrpSpPr>
        <p:grpSpPr>
          <a:xfrm>
            <a:off x="6962274" y="936535"/>
            <a:ext cx="1097280" cy="2926080"/>
            <a:chOff x="5899534" y="1829596"/>
            <a:chExt cx="1772526" cy="2926080"/>
          </a:xfrm>
        </p:grpSpPr>
        <p:cxnSp>
          <p:nvCxnSpPr>
            <p:cNvPr id="48" name="Straight Connector 47"/>
            <p:cNvCxnSpPr/>
            <p:nvPr/>
          </p:nvCxnSpPr>
          <p:spPr>
            <a:xfrm rot="5400000" flipH="1" flipV="1">
              <a:off x="5167790" y="3291994"/>
              <a:ext cx="2926080" cy="12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5899534" y="2108200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Rectangle 49"/>
          <p:cNvSpPr/>
          <p:nvPr/>
        </p:nvSpPr>
        <p:spPr>
          <a:xfrm>
            <a:off x="7432837" y="904685"/>
            <a:ext cx="87296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91125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432837" y="1197395"/>
            <a:ext cx="94916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30375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432837" y="1490105"/>
            <a:ext cx="949163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10125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432837" y="1782815"/>
            <a:ext cx="79676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3375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432837" y="2075525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432837" y="2368235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375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432837" y="2660945"/>
            <a:ext cx="56956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99452" y="904685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999452" y="1197395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999452" y="1490105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99452" y="1782815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999452" y="2075525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99452" y="2368235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6962274" y="1505030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962274" y="180220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962274" y="2099384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962274" y="2396561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962274" y="2693738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6999452" y="2660945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432837" y="2943970"/>
            <a:ext cx="45720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6962274" y="299091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999452" y="2953655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432837" y="3246366"/>
            <a:ext cx="30559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6962274" y="3288092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999452" y="3246366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432837" y="3548759"/>
            <a:ext cx="305594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6962274" y="3585271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324100" y="1524560"/>
            <a:ext cx="11458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183058" y="1793735"/>
            <a:ext cx="1386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974392" y="942819"/>
            <a:ext cx="312822" cy="844065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6974392" y="1819681"/>
            <a:ext cx="312822" cy="86964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6974392" y="2700634"/>
            <a:ext cx="312822" cy="85741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4" name="Horizontal Scroll 103"/>
          <p:cNvSpPr/>
          <p:nvPr/>
        </p:nvSpPr>
        <p:spPr>
          <a:xfrm>
            <a:off x="592877" y="3082991"/>
            <a:ext cx="3812306" cy="676566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97725" y="3263443"/>
            <a:ext cx="3697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Thus, Cube root of 91125 is 45.</a:t>
            </a:r>
          </a:p>
        </p:txBody>
      </p:sp>
      <p:pic>
        <p:nvPicPr>
          <p:cNvPr id="106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64" y="3146130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" name="Group 106"/>
          <p:cNvGrpSpPr/>
          <p:nvPr/>
        </p:nvGrpSpPr>
        <p:grpSpPr>
          <a:xfrm flipH="1">
            <a:off x="1295400" y="3826575"/>
            <a:ext cx="2737562" cy="927876"/>
            <a:chOff x="5070408" y="2660860"/>
            <a:chExt cx="2737562" cy="927876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09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0" name="Rectangle 109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of same 3 prime factors</a:t>
              </a:r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1295400" y="3824011"/>
            <a:ext cx="2737562" cy="927876"/>
            <a:chOff x="5070408" y="2660860"/>
            <a:chExt cx="2737562" cy="927876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1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4" name="Rectangle 113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 flipH="1">
            <a:off x="1325372" y="3824011"/>
            <a:ext cx="2737562" cy="927876"/>
            <a:chOff x="5070408" y="2660860"/>
            <a:chExt cx="2737562" cy="927876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11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8" name="Rectangle 117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each  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95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123 L -0.04202 0.14197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000"/>
                            </p:stCondLst>
                            <p:childTnLst>
                              <p:par>
                                <p:cTn id="2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-0.00062 L -0.12517 0.14321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9" y="7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000"/>
                            </p:stCondLst>
                            <p:childTnLst>
                              <p:par>
                                <p:cTn id="24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061 L 0.02118 0.0892 " pathEditMode="relative" rAng="0" ptsTypes="AA">
                                      <p:cBhvr>
                                        <p:cTn id="26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000"/>
                            </p:stCondLst>
                            <p:childTnLst>
                              <p:par>
                                <p:cTn id="26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73" grpId="0"/>
      <p:bldP spid="74" grpId="0"/>
      <p:bldP spid="72" grpId="0"/>
      <p:bldP spid="72" grpId="1"/>
      <p:bldP spid="72" grpId="2"/>
      <p:bldP spid="84" grpId="0"/>
      <p:bldP spid="84" grpId="1"/>
      <p:bldP spid="84" grpId="2"/>
      <p:bldP spid="85" grpId="0"/>
      <p:bldP spid="85" grpId="1"/>
      <p:bldP spid="85" grpId="2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75" grpId="0"/>
      <p:bldP spid="76" grpId="0"/>
      <p:bldP spid="78" grpId="0"/>
      <p:bldP spid="79" grpId="0"/>
      <p:bldP spid="81" grpId="0"/>
      <p:bldP spid="82" grpId="0"/>
      <p:bldP spid="99" grpId="0"/>
      <p:bldP spid="100" grpId="0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4832" y="1520339"/>
            <a:ext cx="4732968" cy="338554"/>
            <a:chOff x="600409" y="808069"/>
            <a:chExt cx="4732968" cy="338554"/>
          </a:xfrm>
        </p:grpSpPr>
        <p:sp>
          <p:nvSpPr>
            <p:cNvPr id="12" name="Rounded Rectangle 11"/>
            <p:cNvSpPr/>
            <p:nvPr/>
          </p:nvSpPr>
          <p:spPr>
            <a:xfrm rot="5400000" flipH="1">
              <a:off x="2699302" y="-1197304"/>
              <a:ext cx="295022" cy="4387695"/>
            </a:xfrm>
            <a:prstGeom prst="roundRect">
              <a:avLst/>
            </a:prstGeom>
            <a:gradFill>
              <a:gsLst>
                <a:gs pos="48000">
                  <a:schemeClr val="bg1"/>
                </a:gs>
                <a:gs pos="32000">
                  <a:srgbClr val="CC66FF"/>
                </a:gs>
                <a:gs pos="83000">
                  <a:srgbClr val="CC66FF"/>
                </a:gs>
              </a:gsLst>
              <a:path path="circle">
                <a:fillToRect r="100000" b="100000"/>
              </a:path>
            </a:gra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0409" y="808069"/>
              <a:ext cx="4732968" cy="338554"/>
              <a:chOff x="600409" y="808069"/>
              <a:chExt cx="4732968" cy="33855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066177" y="808069"/>
                <a:ext cx="42672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Cube of any odd number is even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00409" y="808069"/>
                <a:ext cx="5229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(1) 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323285" y="2154663"/>
            <a:ext cx="97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22206" y="2154663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False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24832" y="3100160"/>
            <a:ext cx="5418767" cy="353201"/>
            <a:chOff x="600409" y="785357"/>
            <a:chExt cx="5647368" cy="353201"/>
          </a:xfrm>
        </p:grpSpPr>
        <p:sp>
          <p:nvSpPr>
            <p:cNvPr id="42" name="Rounded Rectangle 41"/>
            <p:cNvSpPr/>
            <p:nvPr/>
          </p:nvSpPr>
          <p:spPr>
            <a:xfrm rot="5400000" flipH="1">
              <a:off x="3310671" y="-1813195"/>
              <a:ext cx="284676" cy="5589535"/>
            </a:xfrm>
            <a:prstGeom prst="roundRect">
              <a:avLst/>
            </a:prstGeom>
            <a:gradFill>
              <a:gsLst>
                <a:gs pos="48000">
                  <a:schemeClr val="bg1"/>
                </a:gs>
                <a:gs pos="32000">
                  <a:srgbClr val="CC66FF"/>
                </a:gs>
                <a:gs pos="83000">
                  <a:srgbClr val="CC66FF"/>
                </a:gs>
              </a:gsLst>
              <a:path path="circle">
                <a:fillToRect r="100000" b="100000"/>
              </a:path>
            </a:gra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600409" y="785357"/>
              <a:ext cx="5647368" cy="353201"/>
              <a:chOff x="600409" y="785357"/>
              <a:chExt cx="5647368" cy="353201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066177" y="800004"/>
                <a:ext cx="51816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A perfect cube does  not end with two zeros.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00409" y="785357"/>
                <a:ext cx="5229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(2) 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323285" y="3757196"/>
            <a:ext cx="97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22206" y="3757196"/>
            <a:ext cx="678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True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49" name="Oval 48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990600" y="580546"/>
            <a:ext cx="6370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State whether the following statements are true or false :</a:t>
            </a:r>
          </a:p>
        </p:txBody>
      </p:sp>
      <p:grpSp>
        <p:nvGrpSpPr>
          <p:cNvPr id="52" name="Group 51"/>
          <p:cNvGrpSpPr/>
          <p:nvPr/>
        </p:nvGrpSpPr>
        <p:grpSpPr>
          <a:xfrm flipH="1">
            <a:off x="2113278" y="2024874"/>
            <a:ext cx="2737562" cy="927876"/>
            <a:chOff x="5070408" y="2660860"/>
            <a:chExt cx="2737562" cy="927876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5506987" y="2775105"/>
              <a:ext cx="223572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We know that cube of every odd number is odd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97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6" grpId="0"/>
      <p:bldP spid="47" grpId="0"/>
      <p:bldP spid="34" grpId="0" animBg="1"/>
      <p:bldP spid="5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4832" y="1286398"/>
            <a:ext cx="7628568" cy="383768"/>
            <a:chOff x="600409" y="785357"/>
            <a:chExt cx="7628568" cy="383768"/>
          </a:xfrm>
        </p:grpSpPr>
        <p:sp>
          <p:nvSpPr>
            <p:cNvPr id="12" name="Rounded Rectangle 11"/>
            <p:cNvSpPr/>
            <p:nvPr/>
          </p:nvSpPr>
          <p:spPr>
            <a:xfrm rot="5400000" flipH="1">
              <a:off x="4154350" y="-2753101"/>
              <a:ext cx="377383" cy="7467070"/>
            </a:xfrm>
            <a:prstGeom prst="roundRect">
              <a:avLst/>
            </a:prstGeom>
            <a:gradFill>
              <a:gsLst>
                <a:gs pos="48000">
                  <a:schemeClr val="bg1"/>
                </a:gs>
                <a:gs pos="32000">
                  <a:srgbClr val="CC66FF"/>
                </a:gs>
                <a:gs pos="83000">
                  <a:srgbClr val="CC66FF"/>
                </a:gs>
              </a:gsLst>
              <a:path path="circle">
                <a:fillToRect r="100000" b="100000"/>
              </a:path>
            </a:gra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00409" y="785357"/>
              <a:ext cx="7628568" cy="353201"/>
              <a:chOff x="600409" y="785357"/>
              <a:chExt cx="7628568" cy="353201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066177" y="800004"/>
                <a:ext cx="7162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If square of a number ends with 5, then its number ends with 25.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00409" y="785357"/>
                <a:ext cx="5229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(3) 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323285" y="1943434"/>
            <a:ext cx="97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22206" y="1974211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False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54" name="Oval 53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990600" y="580546"/>
            <a:ext cx="6370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State whether the following statements are true or false :</a:t>
            </a:r>
          </a:p>
        </p:txBody>
      </p:sp>
      <p:grpSp>
        <p:nvGrpSpPr>
          <p:cNvPr id="57" name="Group 56"/>
          <p:cNvGrpSpPr/>
          <p:nvPr/>
        </p:nvGrpSpPr>
        <p:grpSpPr>
          <a:xfrm flipH="1">
            <a:off x="2082016" y="1756085"/>
            <a:ext cx="3246120" cy="1206713"/>
            <a:chOff x="5070408" y="2660860"/>
            <a:chExt cx="3246120" cy="1206713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856374" cy="1206713"/>
            </a:xfrm>
            <a:prstGeom prst="rect">
              <a:avLst/>
            </a:prstGeom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7731544" y="2698022"/>
              <a:ext cx="5389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kern="0" dirty="0" err="1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Eg</a:t>
              </a: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:</a:t>
              </a:r>
              <a:endParaRPr lang="en-IN" sz="1400" b="1" kern="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02943" y="2956150"/>
              <a:ext cx="5389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15</a:t>
              </a:r>
              <a:r>
                <a:rPr lang="en-US" sz="1400" b="1" kern="0" baseline="3000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2</a:t>
              </a:r>
              <a:endParaRPr lang="en-IN" sz="1400" b="1" kern="0" baseline="3000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417369" y="2956150"/>
              <a:ext cx="2694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=</a:t>
              </a:r>
              <a:endParaRPr lang="en-IN" sz="1400" b="1" kern="0" baseline="3000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888342" y="2956150"/>
              <a:ext cx="57441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225</a:t>
              </a:r>
              <a:endParaRPr lang="en-IN" sz="1400" b="1" kern="0" baseline="3000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497415" y="3244948"/>
              <a:ext cx="5389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15</a:t>
              </a:r>
              <a:r>
                <a:rPr lang="en-US" sz="1400" b="1" kern="0" baseline="3000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3</a:t>
              </a:r>
              <a:endParaRPr lang="en-IN" sz="1400" b="1" kern="0" baseline="3000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411841" y="3244948"/>
              <a:ext cx="2694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=</a:t>
              </a:r>
              <a:endParaRPr lang="en-IN" sz="1400" b="1" kern="0" baseline="3000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512345" y="3244948"/>
              <a:ext cx="9448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3375</a:t>
              </a:r>
              <a:endParaRPr lang="en-IN" sz="1400" b="1" kern="0" baseline="3000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06347" y="3028950"/>
            <a:ext cx="7628568" cy="383768"/>
            <a:chOff x="600409" y="785357"/>
            <a:chExt cx="7628568" cy="383768"/>
          </a:xfrm>
        </p:grpSpPr>
        <p:sp>
          <p:nvSpPr>
            <p:cNvPr id="34" name="Rounded Rectangle 33"/>
            <p:cNvSpPr/>
            <p:nvPr/>
          </p:nvSpPr>
          <p:spPr>
            <a:xfrm rot="5400000" flipH="1">
              <a:off x="4154350" y="-2753101"/>
              <a:ext cx="377383" cy="7467070"/>
            </a:xfrm>
            <a:prstGeom prst="roundRect">
              <a:avLst/>
            </a:prstGeom>
            <a:gradFill>
              <a:gsLst>
                <a:gs pos="48000">
                  <a:schemeClr val="bg1"/>
                </a:gs>
                <a:gs pos="32000">
                  <a:srgbClr val="CC66FF"/>
                </a:gs>
                <a:gs pos="83000">
                  <a:srgbClr val="CC66FF"/>
                </a:gs>
              </a:gsLst>
              <a:path path="circle">
                <a:fillToRect r="100000" b="100000"/>
              </a:path>
            </a:gra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00409" y="785357"/>
              <a:ext cx="7628568" cy="353201"/>
              <a:chOff x="600409" y="785357"/>
              <a:chExt cx="7628568" cy="35320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066177" y="800004"/>
                <a:ext cx="7162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If square of a number ends with 5, then its number ends with 8.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00409" y="785357"/>
                <a:ext cx="5229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(4) 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304800" y="3685986"/>
            <a:ext cx="97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303721" y="3716763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False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 flipH="1">
            <a:off x="2209800" y="3554741"/>
            <a:ext cx="3200400" cy="1206713"/>
            <a:chOff x="5070408" y="2660860"/>
            <a:chExt cx="3200400" cy="120671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810654" cy="1206713"/>
            </a:xfrm>
            <a:prstGeom prst="rect">
              <a:avLst/>
            </a:prstGeom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Rectangle 51"/>
            <p:cNvSpPr/>
            <p:nvPr/>
          </p:nvSpPr>
          <p:spPr>
            <a:xfrm>
              <a:off x="5215390" y="2698022"/>
              <a:ext cx="304955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If the digit in the one’s place of a number is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5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, the digit in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the one’s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place of its cube </a:t>
              </a:r>
            </a:p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will also be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the</a:t>
              </a:r>
            </a:p>
            <a:p>
              <a:pPr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 same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digit i.e. 5</a:t>
              </a:r>
            </a:p>
          </p:txBody>
        </p:sp>
      </p:grpSp>
      <p:sp>
        <p:nvSpPr>
          <p:cNvPr id="74" name="Rounded Rectangle 73"/>
          <p:cNvSpPr/>
          <p:nvPr/>
        </p:nvSpPr>
        <p:spPr>
          <a:xfrm>
            <a:off x="3251379" y="2103549"/>
            <a:ext cx="149029" cy="201121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265134" y="2392551"/>
            <a:ext cx="259897" cy="196335"/>
          </a:xfrm>
          <a:prstGeom prst="roundRect">
            <a:avLst/>
          </a:prstGeom>
          <a:noFill/>
          <a:ln w="12700">
            <a:solidFill>
              <a:srgbClr val="0000FF"/>
            </a:solidFill>
            <a:prstDash val="sysDash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7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3" grpId="0"/>
      <p:bldP spid="44" grpId="0"/>
      <p:bldP spid="74" grpId="0" animBg="1"/>
      <p:bldP spid="74" grpId="2" animBg="1"/>
      <p:bldP spid="74" grpId="3" animBg="1"/>
      <p:bldP spid="75" grpId="0" animBg="1"/>
      <p:bldP spid="75" grpId="2" animBg="1"/>
      <p:bldP spid="75" grpId="3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56" name="Oval 5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990600" y="580546"/>
            <a:ext cx="6370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State whether the following statements are true or false :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24832" y="1504950"/>
            <a:ext cx="5494968" cy="355244"/>
            <a:chOff x="600409" y="785357"/>
            <a:chExt cx="5494968" cy="355244"/>
          </a:xfrm>
        </p:grpSpPr>
        <p:sp>
          <p:nvSpPr>
            <p:cNvPr id="30" name="Rounded Rectangle 29"/>
            <p:cNvSpPr/>
            <p:nvPr/>
          </p:nvSpPr>
          <p:spPr>
            <a:xfrm rot="5400000" flipH="1">
              <a:off x="3083779" y="-1642397"/>
              <a:ext cx="311862" cy="5254134"/>
            </a:xfrm>
            <a:prstGeom prst="roundRect">
              <a:avLst/>
            </a:prstGeom>
            <a:gradFill>
              <a:gsLst>
                <a:gs pos="48000">
                  <a:schemeClr val="bg1"/>
                </a:gs>
                <a:gs pos="32000">
                  <a:srgbClr val="CC66FF"/>
                </a:gs>
                <a:gs pos="83000">
                  <a:srgbClr val="CC66FF"/>
                </a:gs>
              </a:gsLst>
              <a:path path="circle">
                <a:fillToRect r="100000" b="100000"/>
              </a:path>
            </a:gra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00409" y="785357"/>
              <a:ext cx="5494968" cy="353201"/>
              <a:chOff x="600409" y="785357"/>
              <a:chExt cx="5494968" cy="353201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066177" y="800004"/>
                <a:ext cx="50292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There is no perfect cube which ends with 8.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00409" y="785357"/>
                <a:ext cx="5229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(5) 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323285" y="2161986"/>
            <a:ext cx="97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322206" y="2192763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False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 flipH="1">
            <a:off x="2718185" y="2067379"/>
            <a:ext cx="2737562" cy="927876"/>
            <a:chOff x="5070408" y="2660860"/>
            <a:chExt cx="2737562" cy="927876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Rectangle 51"/>
            <p:cNvSpPr/>
            <p:nvPr/>
          </p:nvSpPr>
          <p:spPr>
            <a:xfrm>
              <a:off x="5151979" y="2842909"/>
              <a:ext cx="26555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Hence there are perfect cube which ends with 8.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24832" y="3257550"/>
            <a:ext cx="7311892" cy="377801"/>
            <a:chOff x="600409" y="785357"/>
            <a:chExt cx="7311892" cy="377801"/>
          </a:xfrm>
        </p:grpSpPr>
        <p:sp>
          <p:nvSpPr>
            <p:cNvPr id="54" name="Rounded Rectangle 53"/>
            <p:cNvSpPr/>
            <p:nvPr/>
          </p:nvSpPr>
          <p:spPr>
            <a:xfrm rot="5400000" flipH="1">
              <a:off x="4031680" y="-2592771"/>
              <a:ext cx="356976" cy="7154882"/>
            </a:xfrm>
            <a:prstGeom prst="roundRect">
              <a:avLst/>
            </a:prstGeom>
            <a:gradFill>
              <a:gsLst>
                <a:gs pos="48000">
                  <a:schemeClr val="bg1"/>
                </a:gs>
                <a:gs pos="32000">
                  <a:srgbClr val="CC66FF"/>
                </a:gs>
                <a:gs pos="83000">
                  <a:srgbClr val="CC66FF"/>
                </a:gs>
              </a:gsLst>
              <a:path path="circle">
                <a:fillToRect r="100000" b="100000"/>
              </a:path>
            </a:gra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600409" y="785357"/>
              <a:ext cx="7311892" cy="353201"/>
              <a:chOff x="600409" y="785357"/>
              <a:chExt cx="7311892" cy="353201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94926" y="800004"/>
                <a:ext cx="691737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The cube of a two digit number may have seven or more digits.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00409" y="785357"/>
                <a:ext cx="5229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(6) 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70" name="Rectangle 69"/>
          <p:cNvSpPr/>
          <p:nvPr/>
        </p:nvSpPr>
        <p:spPr>
          <a:xfrm>
            <a:off x="1322206" y="3914586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False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23285" y="3914586"/>
            <a:ext cx="97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grpSp>
        <p:nvGrpSpPr>
          <p:cNvPr id="72" name="Group 71"/>
          <p:cNvGrpSpPr/>
          <p:nvPr/>
        </p:nvGrpSpPr>
        <p:grpSpPr>
          <a:xfrm flipH="1">
            <a:off x="2428246" y="3757505"/>
            <a:ext cx="2737562" cy="991269"/>
            <a:chOff x="5070408" y="2660860"/>
            <a:chExt cx="2737562" cy="991269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91269"/>
            </a:xfrm>
            <a:prstGeom prst="rect">
              <a:avLst/>
            </a:prstGeom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5" name="Rectangle 74"/>
            <p:cNvSpPr/>
            <p:nvPr/>
          </p:nvSpPr>
          <p:spPr>
            <a:xfrm>
              <a:off x="5340158" y="2782253"/>
              <a:ext cx="239052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The cubes of a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two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digit number may </a:t>
              </a:r>
              <a:endParaRPr lang="en-IN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be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a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four digit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number.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20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70" grpId="0"/>
      <p:bldP spid="7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24" name="Oval 23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990600" y="580546"/>
            <a:ext cx="6370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State whether the following statements are true or false :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39338" y="1362075"/>
            <a:ext cx="7537863" cy="372550"/>
            <a:chOff x="614153" y="785357"/>
            <a:chExt cx="7141602" cy="372550"/>
          </a:xfrm>
        </p:grpSpPr>
        <p:sp>
          <p:nvSpPr>
            <p:cNvPr id="41" name="Rounded Rectangle 40"/>
            <p:cNvSpPr/>
            <p:nvPr/>
          </p:nvSpPr>
          <p:spPr>
            <a:xfrm rot="5400000" flipH="1">
              <a:off x="3920885" y="-2477668"/>
              <a:ext cx="346478" cy="6924672"/>
            </a:xfrm>
            <a:prstGeom prst="roundRect">
              <a:avLst/>
            </a:prstGeom>
            <a:gradFill>
              <a:gsLst>
                <a:gs pos="48000">
                  <a:schemeClr val="bg1"/>
                </a:gs>
                <a:gs pos="32000">
                  <a:srgbClr val="CC66FF"/>
                </a:gs>
                <a:gs pos="83000">
                  <a:srgbClr val="CC66FF"/>
                </a:gs>
              </a:gsLst>
              <a:path path="circle">
                <a:fillToRect r="100000" b="100000"/>
              </a:path>
            </a:gra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14153" y="785357"/>
              <a:ext cx="7141602" cy="353201"/>
              <a:chOff x="614153" y="785357"/>
              <a:chExt cx="7141602" cy="353201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066178" y="800004"/>
                <a:ext cx="66895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The cube of a single digit number may be a single digit number.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14153" y="785357"/>
                <a:ext cx="4954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(8) 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45" name="Rectangle 44"/>
          <p:cNvSpPr/>
          <p:nvPr/>
        </p:nvSpPr>
        <p:spPr>
          <a:xfrm>
            <a:off x="1322206" y="2019111"/>
            <a:ext cx="678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True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3285" y="2019111"/>
            <a:ext cx="97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963" indent="-461963"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grpSp>
        <p:nvGrpSpPr>
          <p:cNvPr id="47" name="Group 46"/>
          <p:cNvGrpSpPr/>
          <p:nvPr/>
        </p:nvGrpSpPr>
        <p:grpSpPr>
          <a:xfrm flipH="1">
            <a:off x="2063038" y="1871660"/>
            <a:ext cx="2737562" cy="1004250"/>
            <a:chOff x="5070408" y="2660860"/>
            <a:chExt cx="2737562" cy="100425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91269"/>
            </a:xfrm>
            <a:prstGeom prst="rect">
              <a:avLst/>
            </a:prstGeom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5603808" y="2711003"/>
              <a:ext cx="212687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The cube of a single digit number may or may not be a single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digit.</a:t>
              </a:r>
              <a:endParaRPr lang="en-IN" sz="1400" b="1" kern="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10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8603" y="1383643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152886" y="1657943"/>
            <a:ext cx="1649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We know that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667214" y="1657943"/>
            <a:ext cx="41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39651" y="165794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47594" y="165794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7200" y="1951294"/>
            <a:ext cx="485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Next number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with 1 in its unit’s place is 11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121177" y="2244645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11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827" y="224464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86050" y="2244645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1331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7200" y="2537996"/>
            <a:ext cx="2274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Hence, cube root of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565400" y="2537996"/>
            <a:ext cx="14654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1331 is 11.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 rot="16200000">
            <a:off x="1601304" y="1468259"/>
            <a:ext cx="188623" cy="1359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52886" y="1364592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1331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5" name="Flowchart: Stored Data 17"/>
          <p:cNvSpPr/>
          <p:nvPr/>
        </p:nvSpPr>
        <p:spPr>
          <a:xfrm flipV="1">
            <a:off x="751292" y="329524"/>
            <a:ext cx="5878108" cy="772261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504394" y="314899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93659" y="390573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3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6200000">
            <a:off x="2884330" y="236859"/>
            <a:ext cx="165475" cy="5680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963658" y="363122"/>
            <a:ext cx="5665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You are told that 1,331 is a perfect cube. Can you guess </a:t>
            </a:r>
          </a:p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with factorization what is its cube root? Similarly guess </a:t>
            </a:r>
          </a:p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cube roots of 4913, 12167, 32768.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0" y="1038225"/>
            <a:ext cx="2154550" cy="3528258"/>
          </a:xfrm>
          <a:prstGeom prst="rect">
            <a:avLst/>
          </a:prstGeom>
        </p:spPr>
      </p:pic>
      <p:grpSp>
        <p:nvGrpSpPr>
          <p:cNvPr id="137" name="Group 136"/>
          <p:cNvGrpSpPr/>
          <p:nvPr/>
        </p:nvGrpSpPr>
        <p:grpSpPr>
          <a:xfrm>
            <a:off x="6466746" y="1175168"/>
            <a:ext cx="295274" cy="292388"/>
            <a:chOff x="6751214" y="1837910"/>
            <a:chExt cx="295274" cy="292388"/>
          </a:xfrm>
        </p:grpSpPr>
        <p:sp>
          <p:nvSpPr>
            <p:cNvPr id="52" name="Rectangle 51"/>
            <p:cNvSpPr/>
            <p:nvPr/>
          </p:nvSpPr>
          <p:spPr>
            <a:xfrm>
              <a:off x="6786338" y="1907638"/>
              <a:ext cx="228233" cy="1990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751214" y="1837910"/>
              <a:ext cx="29527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00" b="1" dirty="0">
                  <a:solidFill>
                    <a:prstClr val="white"/>
                  </a:solidFill>
                  <a:latin typeface="Bookman Old Style" pitchFamily="18" charset="0"/>
                </a:rPr>
                <a:t>1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46023" y="1167328"/>
            <a:ext cx="1264919" cy="2723168"/>
            <a:chOff x="4919617" y="1830070"/>
            <a:chExt cx="1264919" cy="2723168"/>
          </a:xfrm>
        </p:grpSpPr>
        <p:grpSp>
          <p:nvGrpSpPr>
            <p:cNvPr id="10" name="Group 9"/>
            <p:cNvGrpSpPr/>
            <p:nvPr/>
          </p:nvGrpSpPr>
          <p:grpSpPr>
            <a:xfrm>
              <a:off x="5043100" y="1830070"/>
              <a:ext cx="979854" cy="292388"/>
              <a:chOff x="6182946" y="5010150"/>
              <a:chExt cx="979854" cy="292388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182946" y="5010150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451088" y="5010150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679688" y="5010150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043100" y="2100157"/>
              <a:ext cx="979854" cy="292388"/>
              <a:chOff x="6182946" y="5348168"/>
              <a:chExt cx="979854" cy="29238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182946" y="5348168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451088" y="5348168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679688" y="5348168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8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43100" y="2370244"/>
              <a:ext cx="979854" cy="292388"/>
              <a:chOff x="6182946" y="5686722"/>
              <a:chExt cx="979854" cy="292388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679688" y="5686722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27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5043100" y="2640331"/>
              <a:ext cx="979854" cy="292388"/>
              <a:chOff x="6182946" y="5686722"/>
              <a:chExt cx="979854" cy="29238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4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679688" y="5686722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64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043100" y="2910418"/>
              <a:ext cx="1141436" cy="292388"/>
              <a:chOff x="6182946" y="5686722"/>
              <a:chExt cx="1141436" cy="292388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5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679687" y="5686722"/>
                <a:ext cx="6446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125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043100" y="3180505"/>
              <a:ext cx="1034756" cy="292388"/>
              <a:chOff x="6182946" y="5686722"/>
              <a:chExt cx="1034756" cy="292388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6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6679687" y="5686722"/>
                <a:ext cx="53801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216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043100" y="3450592"/>
              <a:ext cx="1072857" cy="292388"/>
              <a:chOff x="6182946" y="5686722"/>
              <a:chExt cx="1072857" cy="292388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7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687" y="5686722"/>
                <a:ext cx="57611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343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043100" y="3720679"/>
              <a:ext cx="1080477" cy="292388"/>
              <a:chOff x="6182946" y="5686722"/>
              <a:chExt cx="1080477" cy="292388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8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679687" y="5686722"/>
                <a:ext cx="58373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512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043100" y="3990766"/>
              <a:ext cx="1049996" cy="292388"/>
              <a:chOff x="6182946" y="5686722"/>
              <a:chExt cx="1049996" cy="29238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9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679687" y="5686722"/>
                <a:ext cx="55325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729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919617" y="4260850"/>
              <a:ext cx="1242060" cy="292388"/>
              <a:chOff x="6073140" y="5686722"/>
              <a:chExt cx="1242060" cy="292388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6073140" y="5686722"/>
                <a:ext cx="5074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10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79688" y="5686722"/>
                <a:ext cx="6355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1000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5969384" y="1168921"/>
            <a:ext cx="979854" cy="292388"/>
            <a:chOff x="7075633" y="1772398"/>
            <a:chExt cx="979854" cy="292388"/>
          </a:xfrm>
        </p:grpSpPr>
        <p:sp>
          <p:nvSpPr>
            <p:cNvPr id="139" name="Rectangle 138"/>
            <p:cNvSpPr/>
            <p:nvPr/>
          </p:nvSpPr>
          <p:spPr>
            <a:xfrm>
              <a:off x="7125165" y="1837089"/>
              <a:ext cx="709202" cy="219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7075633" y="1772398"/>
              <a:ext cx="4498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1</a:t>
              </a:r>
              <a:r>
                <a:rPr lang="en-US" sz="1300" b="1" kern="0" baseline="3000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3</a:t>
              </a:r>
              <a:endParaRPr lang="en-US" sz="1300" b="1" kern="0" baseline="3000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343775" y="1772398"/>
              <a:ext cx="36713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=</a:t>
              </a:r>
              <a:endParaRPr lang="en-US" sz="1300" b="1" kern="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72375" y="1772398"/>
              <a:ext cx="483112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1</a:t>
              </a:r>
              <a:endParaRPr lang="en-US" sz="1300" b="1" kern="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12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93" grpId="0" animBg="1"/>
      <p:bldP spid="93" grpId="1" animBg="1"/>
      <p:bldP spid="33" grpId="0"/>
      <p:bldP spid="95" grpId="0" animBg="1"/>
      <p:bldP spid="96" grpId="0" animBg="1"/>
      <p:bldP spid="97" grpId="0"/>
      <p:bldP spid="94" grpId="0" animBg="1"/>
      <p:bldP spid="94" grpId="1" animBg="1"/>
      <p:bldP spid="98" grpId="0" uiExpand="1" build="allAtOnce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8603" y="1447801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152886" y="1722101"/>
            <a:ext cx="1649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We know that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665795" y="1732040"/>
            <a:ext cx="41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7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38232" y="173204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125323" y="173204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343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60277" y="2015452"/>
            <a:ext cx="485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Next number with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7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in its unit’s place 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121177" y="2308803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17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827" y="230880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86050" y="2308803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4913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7200" y="2602154"/>
            <a:ext cx="2274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Hence, cube root of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609850" y="2602154"/>
            <a:ext cx="152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4913 is 17.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 rot="16200000">
            <a:off x="1592190" y="1527999"/>
            <a:ext cx="207485" cy="1495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52886" y="142875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4913</a:t>
            </a:r>
          </a:p>
        </p:txBody>
      </p:sp>
      <p:sp>
        <p:nvSpPr>
          <p:cNvPr id="97" name="Flowchart: Stored Data 17"/>
          <p:cNvSpPr/>
          <p:nvPr/>
        </p:nvSpPr>
        <p:spPr>
          <a:xfrm flipV="1">
            <a:off x="751292" y="329524"/>
            <a:ext cx="5878108" cy="772261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04394" y="314899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3659" y="390573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3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6200000">
            <a:off x="2823129" y="663022"/>
            <a:ext cx="242272" cy="5545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63658" y="363122"/>
            <a:ext cx="5665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You are told that 1,331 is a perfect cube. Can you guess </a:t>
            </a:r>
          </a:p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with factorization what is its cube root? Similarly guess </a:t>
            </a:r>
          </a:p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cube roots of 4913, 12167, 32768.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44" y="981075"/>
            <a:ext cx="2112581" cy="35282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928061" y="1157803"/>
            <a:ext cx="1264919" cy="2723168"/>
            <a:chOff x="4919617" y="1830070"/>
            <a:chExt cx="1264919" cy="2723168"/>
          </a:xfrm>
        </p:grpSpPr>
        <p:grpSp>
          <p:nvGrpSpPr>
            <p:cNvPr id="10" name="Group 9"/>
            <p:cNvGrpSpPr/>
            <p:nvPr/>
          </p:nvGrpSpPr>
          <p:grpSpPr>
            <a:xfrm>
              <a:off x="5043100" y="1830070"/>
              <a:ext cx="979854" cy="292388"/>
              <a:chOff x="6182946" y="5010150"/>
              <a:chExt cx="979854" cy="292388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182946" y="5010150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451088" y="5010150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679688" y="5010150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043100" y="2100157"/>
              <a:ext cx="979854" cy="292388"/>
              <a:chOff x="6182946" y="5348168"/>
              <a:chExt cx="979854" cy="29238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182946" y="5348168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451088" y="5348168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679688" y="5348168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8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43100" y="2370244"/>
              <a:ext cx="979854" cy="292388"/>
              <a:chOff x="6182946" y="5686722"/>
              <a:chExt cx="979854" cy="292388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679688" y="5686722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27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5043100" y="2640331"/>
              <a:ext cx="979854" cy="292388"/>
              <a:chOff x="6182946" y="5686722"/>
              <a:chExt cx="979854" cy="29238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4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679688" y="5686722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64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043100" y="2910418"/>
              <a:ext cx="1141436" cy="292388"/>
              <a:chOff x="6182946" y="5686722"/>
              <a:chExt cx="1141436" cy="292388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5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679687" y="5686722"/>
                <a:ext cx="6446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125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043100" y="3180505"/>
              <a:ext cx="1034756" cy="292388"/>
              <a:chOff x="6182946" y="5686722"/>
              <a:chExt cx="1034756" cy="292388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6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6679687" y="5686722"/>
                <a:ext cx="53801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216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043100" y="3450592"/>
              <a:ext cx="1072857" cy="292388"/>
              <a:chOff x="6182946" y="5686722"/>
              <a:chExt cx="1072857" cy="292388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7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687" y="5686722"/>
                <a:ext cx="57611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343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043100" y="3720679"/>
              <a:ext cx="1080477" cy="292388"/>
              <a:chOff x="6182946" y="5686722"/>
              <a:chExt cx="1080477" cy="292388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8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679687" y="5686722"/>
                <a:ext cx="58373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512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043100" y="3990766"/>
              <a:ext cx="1049996" cy="292388"/>
              <a:chOff x="6182946" y="5686722"/>
              <a:chExt cx="1049996" cy="29238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9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679687" y="5686722"/>
                <a:ext cx="55325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729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919617" y="4260850"/>
              <a:ext cx="1242060" cy="292388"/>
              <a:chOff x="6073140" y="5686722"/>
              <a:chExt cx="1242060" cy="292388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6073140" y="5686722"/>
                <a:ext cx="5074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10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79688" y="5686722"/>
                <a:ext cx="6355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1000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6051938" y="2778325"/>
            <a:ext cx="1050118" cy="292388"/>
            <a:chOff x="7075633" y="1772398"/>
            <a:chExt cx="1050118" cy="292388"/>
          </a:xfrm>
        </p:grpSpPr>
        <p:sp>
          <p:nvSpPr>
            <p:cNvPr id="139" name="Rectangle 138"/>
            <p:cNvSpPr/>
            <p:nvPr/>
          </p:nvSpPr>
          <p:spPr>
            <a:xfrm>
              <a:off x="7125165" y="1837089"/>
              <a:ext cx="901890" cy="219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7075633" y="1772398"/>
              <a:ext cx="4498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7</a:t>
              </a:r>
              <a:r>
                <a:rPr lang="en-US" sz="1300" b="1" kern="0" baseline="3000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3</a:t>
              </a:r>
              <a:endParaRPr lang="en-US" sz="1300" b="1" kern="0" baseline="3000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343775" y="1772398"/>
              <a:ext cx="36713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=</a:t>
              </a:r>
              <a:endParaRPr lang="en-US" sz="1300" b="1" kern="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72375" y="1772398"/>
              <a:ext cx="55337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343</a:t>
              </a:r>
              <a:endParaRPr lang="en-US" sz="1300" b="1" kern="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771033" y="2784514"/>
            <a:ext cx="295274" cy="292388"/>
            <a:chOff x="6751214" y="1837910"/>
            <a:chExt cx="295274" cy="292388"/>
          </a:xfrm>
        </p:grpSpPr>
        <p:sp>
          <p:nvSpPr>
            <p:cNvPr id="52" name="Rectangle 51"/>
            <p:cNvSpPr/>
            <p:nvPr/>
          </p:nvSpPr>
          <p:spPr>
            <a:xfrm>
              <a:off x="6829597" y="1907638"/>
              <a:ext cx="141715" cy="1990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751214" y="1837910"/>
              <a:ext cx="29527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Bookman Old Style" pitchFamily="18" charset="0"/>
                </a:rPr>
                <a:t>3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42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93" grpId="0" animBg="1"/>
      <p:bldP spid="93" grpId="1" animBg="1"/>
      <p:bldP spid="33" grpId="0"/>
      <p:bldP spid="94" grpId="0" animBg="1"/>
      <p:bldP spid="94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8603" y="1333501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152886" y="1625736"/>
            <a:ext cx="1649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We know that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626039" y="1625736"/>
            <a:ext cx="41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898476" y="162573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85567" y="162573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 rot="16200000">
            <a:off x="1733018" y="1415898"/>
            <a:ext cx="193525" cy="1451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52886" y="1314450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12167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9900" y="1898922"/>
            <a:ext cx="485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Next number with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in its unit’s place 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461260" y="217210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13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848781" y="217210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035872" y="2172108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2197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69900" y="2445294"/>
            <a:ext cx="485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Next number with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in its unit’s place 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461260" y="2718480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23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848781" y="271848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035872" y="2718480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12167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469900" y="2991664"/>
            <a:ext cx="2274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Hence, cube root of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2578100" y="2991664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12167 is 23.</a:t>
            </a:r>
          </a:p>
        </p:txBody>
      </p:sp>
      <p:sp>
        <p:nvSpPr>
          <p:cNvPr id="95" name="Flowchart: Stored Data 17"/>
          <p:cNvSpPr/>
          <p:nvPr/>
        </p:nvSpPr>
        <p:spPr>
          <a:xfrm flipV="1">
            <a:off x="751292" y="329524"/>
            <a:ext cx="5878108" cy="772261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504394" y="314899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93659" y="390573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3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6200000">
            <a:off x="3488979" y="653790"/>
            <a:ext cx="178437" cy="59204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963658" y="363122"/>
            <a:ext cx="5665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You are told that 1,331 is a perfect cube. Can you guess </a:t>
            </a:r>
          </a:p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with factorization what is its cube root? Similarly guess </a:t>
            </a:r>
          </a:p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cube roots of 4913, 12167, 32768.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49" y="971550"/>
            <a:ext cx="2230751" cy="352825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953129" y="1157803"/>
            <a:ext cx="1264919" cy="2723168"/>
            <a:chOff x="4919617" y="1830070"/>
            <a:chExt cx="1264919" cy="2723168"/>
          </a:xfrm>
        </p:grpSpPr>
        <p:grpSp>
          <p:nvGrpSpPr>
            <p:cNvPr id="10" name="Group 9"/>
            <p:cNvGrpSpPr/>
            <p:nvPr/>
          </p:nvGrpSpPr>
          <p:grpSpPr>
            <a:xfrm>
              <a:off x="5043100" y="1830070"/>
              <a:ext cx="979854" cy="292388"/>
              <a:chOff x="6182946" y="5010150"/>
              <a:chExt cx="979854" cy="292388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182946" y="5010150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451088" y="5010150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679688" y="5010150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043100" y="2100157"/>
              <a:ext cx="979854" cy="292388"/>
              <a:chOff x="6182946" y="5348168"/>
              <a:chExt cx="979854" cy="29238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182946" y="5348168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451088" y="5348168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679688" y="5348168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8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43100" y="2370244"/>
              <a:ext cx="979854" cy="292388"/>
              <a:chOff x="6182946" y="5686722"/>
              <a:chExt cx="979854" cy="292388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679688" y="5686722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27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5043100" y="2640331"/>
              <a:ext cx="979854" cy="292388"/>
              <a:chOff x="6182946" y="5686722"/>
              <a:chExt cx="979854" cy="29238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4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679688" y="5686722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64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043100" y="2910418"/>
              <a:ext cx="1141436" cy="292388"/>
              <a:chOff x="6182946" y="5686722"/>
              <a:chExt cx="1141436" cy="292388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5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679687" y="5686722"/>
                <a:ext cx="6446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125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043100" y="3180505"/>
              <a:ext cx="1034756" cy="292388"/>
              <a:chOff x="6182946" y="5686722"/>
              <a:chExt cx="1034756" cy="292388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6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6679687" y="5686722"/>
                <a:ext cx="53801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216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043100" y="3450592"/>
              <a:ext cx="1072857" cy="292388"/>
              <a:chOff x="6182946" y="5686722"/>
              <a:chExt cx="1072857" cy="292388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7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687" y="5686722"/>
                <a:ext cx="57611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343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043100" y="3720679"/>
              <a:ext cx="1080477" cy="292388"/>
              <a:chOff x="6182946" y="5686722"/>
              <a:chExt cx="1080477" cy="292388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8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679687" y="5686722"/>
                <a:ext cx="58373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512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043100" y="3990766"/>
              <a:ext cx="1049996" cy="292388"/>
              <a:chOff x="6182946" y="5686722"/>
              <a:chExt cx="1049996" cy="29238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9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679687" y="5686722"/>
                <a:ext cx="55325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729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919617" y="4260850"/>
              <a:ext cx="1242060" cy="292388"/>
              <a:chOff x="6073140" y="5686722"/>
              <a:chExt cx="1242060" cy="292388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6073140" y="5686722"/>
                <a:ext cx="5074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10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79688" y="5686722"/>
                <a:ext cx="6355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1000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6077882" y="1698764"/>
            <a:ext cx="1050118" cy="292388"/>
            <a:chOff x="7075633" y="1772398"/>
            <a:chExt cx="1050118" cy="292388"/>
          </a:xfrm>
        </p:grpSpPr>
        <p:sp>
          <p:nvSpPr>
            <p:cNvPr id="139" name="Rectangle 138"/>
            <p:cNvSpPr/>
            <p:nvPr/>
          </p:nvSpPr>
          <p:spPr>
            <a:xfrm>
              <a:off x="7125165" y="1837089"/>
              <a:ext cx="819611" cy="219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7075633" y="1772398"/>
              <a:ext cx="4498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3</a:t>
              </a:r>
              <a:r>
                <a:rPr lang="en-US" sz="1300" b="1" kern="0" baseline="3000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3</a:t>
              </a:r>
              <a:endParaRPr lang="en-US" sz="1300" b="1" kern="0" baseline="3000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343775" y="1772398"/>
              <a:ext cx="36713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=</a:t>
              </a:r>
              <a:endParaRPr lang="en-US" sz="1300" b="1" kern="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72375" y="1772398"/>
              <a:ext cx="55337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27</a:t>
              </a:r>
              <a:endParaRPr lang="en-US" sz="1300" b="1" kern="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687482" y="1704213"/>
            <a:ext cx="295274" cy="292388"/>
            <a:chOff x="6751214" y="1837910"/>
            <a:chExt cx="295274" cy="292388"/>
          </a:xfrm>
        </p:grpSpPr>
        <p:sp>
          <p:nvSpPr>
            <p:cNvPr id="52" name="Rectangle 51"/>
            <p:cNvSpPr/>
            <p:nvPr/>
          </p:nvSpPr>
          <p:spPr>
            <a:xfrm>
              <a:off x="6829597" y="1907638"/>
              <a:ext cx="141715" cy="19909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751214" y="1837910"/>
              <a:ext cx="29527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Bookman Old Style" pitchFamily="18" charset="0"/>
                </a:rPr>
                <a:t>7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64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93" grpId="0" animBg="1"/>
      <p:bldP spid="93" grpId="1" animBg="1"/>
      <p:bldP spid="33" grpId="0"/>
      <p:bldP spid="101" grpId="0"/>
      <p:bldP spid="102" grpId="0"/>
      <p:bldP spid="108" grpId="0"/>
      <p:bldP spid="109" grpId="0"/>
      <p:bldP spid="112" grpId="0"/>
      <p:bldP spid="113" grpId="0"/>
      <p:bldP spid="114" grpId="0"/>
      <p:bldP spid="115" grpId="0"/>
      <p:bldP spid="116" grpId="0"/>
      <p:bldP spid="117" grpId="0"/>
      <p:bldP spid="94" grpId="0" animBg="1"/>
      <p:bldP spid="94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8603" y="1352550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152886" y="1625736"/>
            <a:ext cx="1649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We know that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635978" y="1625736"/>
            <a:ext cx="41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08415" y="162573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95506" y="162573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 rot="16200000">
            <a:off x="1721413" y="1451799"/>
            <a:ext cx="207485" cy="14958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52886" y="1352550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32768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95300" y="1898922"/>
            <a:ext cx="485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Next number with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in its unit’s place 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461260" y="2172108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12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848781" y="217210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035872" y="2172108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1728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95300" y="2445294"/>
            <a:ext cx="485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Next number with 2 in its unit’s place 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461260" y="2718480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22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848781" y="271848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035872" y="2718480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10648</a:t>
            </a:r>
          </a:p>
        </p:txBody>
      </p:sp>
      <p:sp>
        <p:nvSpPr>
          <p:cNvPr id="95" name="Rectangle 94"/>
          <p:cNvSpPr/>
          <p:nvPr/>
        </p:nvSpPr>
        <p:spPr>
          <a:xfrm>
            <a:off x="495300" y="2994963"/>
            <a:ext cx="4851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Next number with 2 in its unit’s place 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461260" y="3268149"/>
            <a:ext cx="54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32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848781" y="326814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035872" y="3268149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32768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95300" y="3510238"/>
            <a:ext cx="2274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Hence, cube root of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616200" y="3510238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32768 is 32.</a:t>
            </a:r>
          </a:p>
        </p:txBody>
      </p:sp>
      <p:sp>
        <p:nvSpPr>
          <p:cNvPr id="103" name="Flowchart: Stored Data 17"/>
          <p:cNvSpPr/>
          <p:nvPr/>
        </p:nvSpPr>
        <p:spPr>
          <a:xfrm flipV="1">
            <a:off x="751292" y="329524"/>
            <a:ext cx="5878108" cy="772261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504394" y="314899"/>
            <a:ext cx="486827" cy="490884"/>
          </a:xfrm>
          <a:prstGeom prst="ellipse">
            <a:avLst/>
          </a:prstGeom>
          <a:solidFill>
            <a:srgbClr val="3333CC"/>
          </a:solidFill>
          <a:ln w="952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93659" y="390573"/>
            <a:ext cx="33739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+mj-lt"/>
              <a:buAutoNum type="alphaLcParenR" startAt="5"/>
              <a:defRPr b="1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Bookman Old Style" panose="02050604050505020204" pitchFamily="18" charset="0"/>
              </a:defRPr>
            </a:lvl1pPr>
          </a:lstStyle>
          <a:p>
            <a:pPr marL="0" indent="0">
              <a:buFont typeface="+mj-lt"/>
              <a:buNone/>
            </a:pPr>
            <a:r>
              <a:rPr lang="en-US" sz="1600" dirty="0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rPr>
              <a:t>3</a:t>
            </a:r>
            <a:endParaRPr lang="en-US" sz="16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white"/>
              </a:solidFill>
              <a:effectLst/>
              <a:ea typeface="Cambria Math" panose="0204050305040603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 rot="16200000">
            <a:off x="4178114" y="636409"/>
            <a:ext cx="202544" cy="6263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63658" y="363122"/>
            <a:ext cx="5665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You are told that 1,331 is a perfect cube. Can you guess </a:t>
            </a:r>
          </a:p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with factorization what is its cube root? Similarly guess </a:t>
            </a:r>
          </a:p>
          <a:p>
            <a:r>
              <a:rPr lang="en-IN" sz="1400" b="1" dirty="0">
                <a:solidFill>
                  <a:sysClr val="windowText" lastClr="000000"/>
                </a:solidFill>
                <a:latin typeface="Bookman Old Style" pitchFamily="18" charset="0"/>
                <a:ea typeface="Cambria Math" panose="02040503050406030204" pitchFamily="18" charset="0"/>
              </a:rPr>
              <a:t>the cube roots of 4913, 12167, 32768.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42" y="971550"/>
            <a:ext cx="2187658" cy="349158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737990" y="1095408"/>
            <a:ext cx="1264919" cy="2723168"/>
            <a:chOff x="4919617" y="1830070"/>
            <a:chExt cx="1264919" cy="2723168"/>
          </a:xfrm>
        </p:grpSpPr>
        <p:grpSp>
          <p:nvGrpSpPr>
            <p:cNvPr id="10" name="Group 9"/>
            <p:cNvGrpSpPr/>
            <p:nvPr/>
          </p:nvGrpSpPr>
          <p:grpSpPr>
            <a:xfrm>
              <a:off x="5043100" y="1830070"/>
              <a:ext cx="979854" cy="292388"/>
              <a:chOff x="6182946" y="5010150"/>
              <a:chExt cx="979854" cy="292388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182946" y="5010150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451088" y="5010150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679688" y="5010150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043100" y="2100157"/>
              <a:ext cx="979854" cy="292388"/>
              <a:chOff x="6182946" y="5348168"/>
              <a:chExt cx="979854" cy="29238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182946" y="5348168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451088" y="5348168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679688" y="5348168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8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43100" y="2370244"/>
              <a:ext cx="979854" cy="292388"/>
              <a:chOff x="6182946" y="5686722"/>
              <a:chExt cx="979854" cy="292388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6679688" y="5686722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27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5043100" y="2640331"/>
              <a:ext cx="979854" cy="292388"/>
              <a:chOff x="6182946" y="5686722"/>
              <a:chExt cx="979854" cy="292388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4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679688" y="5686722"/>
                <a:ext cx="4831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64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043100" y="2910418"/>
              <a:ext cx="1141436" cy="292388"/>
              <a:chOff x="6182946" y="5686722"/>
              <a:chExt cx="1141436" cy="292388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5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679687" y="5686722"/>
                <a:ext cx="64469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125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5043100" y="3180505"/>
              <a:ext cx="1034756" cy="292388"/>
              <a:chOff x="6182946" y="5686722"/>
              <a:chExt cx="1034756" cy="292388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6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6679687" y="5686722"/>
                <a:ext cx="53801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216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043100" y="3450592"/>
              <a:ext cx="1072857" cy="292388"/>
              <a:chOff x="6182946" y="5686722"/>
              <a:chExt cx="1072857" cy="292388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7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687" y="5686722"/>
                <a:ext cx="57611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343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043100" y="3720679"/>
              <a:ext cx="1080477" cy="292388"/>
              <a:chOff x="6182946" y="5686722"/>
              <a:chExt cx="1080477" cy="292388"/>
            </a:xfrm>
          </p:grpSpPr>
          <p:sp>
            <p:nvSpPr>
              <p:cNvPr id="82" name="TextBox 81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8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679687" y="5686722"/>
                <a:ext cx="58373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512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043100" y="3990766"/>
              <a:ext cx="1049996" cy="292388"/>
              <a:chOff x="6182946" y="5686722"/>
              <a:chExt cx="1049996" cy="292388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6182946" y="5686722"/>
                <a:ext cx="44981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9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679687" y="5686722"/>
                <a:ext cx="55325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729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919617" y="4260850"/>
              <a:ext cx="1242060" cy="292388"/>
              <a:chOff x="6073140" y="5686722"/>
              <a:chExt cx="1242060" cy="292388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6073140" y="5686722"/>
                <a:ext cx="50741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10</a:t>
                </a:r>
                <a:r>
                  <a:rPr lang="en-US" sz="1300" b="1" kern="0" baseline="3000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3</a:t>
                </a:r>
                <a:endParaRPr lang="en-US" sz="1300" b="1" kern="0" baseline="3000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451088" y="5686722"/>
                <a:ext cx="367134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=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679688" y="5686722"/>
                <a:ext cx="63551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sz="1300" b="1" kern="0" dirty="0" smtClean="0">
                    <a:solidFill>
                      <a:sysClr val="window" lastClr="FFFFFF"/>
                    </a:solidFill>
                    <a:latin typeface="Bookman Old Style" pitchFamily="18" charset="0"/>
                    <a:ea typeface="Cambria Math" pitchFamily="18" charset="0"/>
                    <a:cs typeface="Arial" pitchFamily="34" charset="0"/>
                  </a:rPr>
                  <a:t>1000</a:t>
                </a:r>
                <a:endParaRPr lang="en-US" sz="1300" b="1" kern="0" dirty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5863981" y="1367238"/>
            <a:ext cx="1050118" cy="292388"/>
            <a:chOff x="7075633" y="1772398"/>
            <a:chExt cx="1050118" cy="292388"/>
          </a:xfrm>
        </p:grpSpPr>
        <p:sp>
          <p:nvSpPr>
            <p:cNvPr id="139" name="Rectangle 138"/>
            <p:cNvSpPr/>
            <p:nvPr/>
          </p:nvSpPr>
          <p:spPr>
            <a:xfrm>
              <a:off x="7125165" y="1811689"/>
              <a:ext cx="738665" cy="219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7075633" y="1772398"/>
              <a:ext cx="44981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2</a:t>
              </a:r>
              <a:r>
                <a:rPr lang="en-US" sz="1300" b="1" kern="0" baseline="3000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3</a:t>
              </a:r>
              <a:endParaRPr lang="en-US" sz="1300" b="1" kern="0" baseline="3000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343775" y="1772398"/>
              <a:ext cx="36713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=</a:t>
              </a:r>
              <a:endParaRPr lang="en-US" sz="1300" b="1" kern="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572375" y="1772398"/>
              <a:ext cx="55337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300" b="1" kern="0" dirty="0" smtClean="0">
                  <a:solidFill>
                    <a:sysClr val="window" lastClr="FFFFFF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8</a:t>
              </a:r>
              <a:endParaRPr lang="en-US" sz="1300" b="1" kern="0" dirty="0">
                <a:solidFill>
                  <a:sysClr val="window" lastClr="FFFFFF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6369952" y="1379888"/>
            <a:ext cx="295274" cy="292388"/>
            <a:chOff x="6639297" y="1833147"/>
            <a:chExt cx="295274" cy="292388"/>
          </a:xfrm>
        </p:grpSpPr>
        <p:sp>
          <p:nvSpPr>
            <p:cNvPr id="52" name="Rectangle 51"/>
            <p:cNvSpPr/>
            <p:nvPr/>
          </p:nvSpPr>
          <p:spPr>
            <a:xfrm>
              <a:off x="6692042" y="1870579"/>
              <a:ext cx="188624" cy="2190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639297" y="1833147"/>
              <a:ext cx="295274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00" b="1" dirty="0" smtClean="0">
                  <a:solidFill>
                    <a:prstClr val="white"/>
                  </a:solidFill>
                  <a:latin typeface="Bookman Old Style" pitchFamily="18" charset="0"/>
                </a:rPr>
                <a:t>8</a:t>
              </a:r>
              <a:endParaRPr lang="en-US" sz="13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8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/>
      <p:bldP spid="43" grpId="0"/>
      <p:bldP spid="44" grpId="0"/>
      <p:bldP spid="45" grpId="0"/>
      <p:bldP spid="93" grpId="0" animBg="1"/>
      <p:bldP spid="93" grpId="1" animBg="1"/>
      <p:bldP spid="33" grpId="0"/>
      <p:bldP spid="101" grpId="0"/>
      <p:bldP spid="102" grpId="0"/>
      <p:bldP spid="108" grpId="0"/>
      <p:bldP spid="109" grpId="0"/>
      <p:bldP spid="112" grpId="0"/>
      <p:bldP spid="113" grpId="0"/>
      <p:bldP spid="114" grpId="0"/>
      <p:bldP spid="115" grpId="0"/>
      <p:bldP spid="95" grpId="0"/>
      <p:bldP spid="96" grpId="0"/>
      <p:bldP spid="97" grpId="0"/>
      <p:bldP spid="98" grpId="0"/>
      <p:bldP spid="99" grpId="0"/>
      <p:bldP spid="100" grpId="0"/>
      <p:bldP spid="94" grpId="0" animBg="1"/>
      <p:bldP spid="94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508602" y="1352550"/>
            <a:ext cx="52063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Additional sums</a:t>
            </a:r>
            <a:endParaRPr lang="en-US" sz="4400" b="1" dirty="0">
              <a:solidFill>
                <a:prstClr val="black"/>
              </a:solidFill>
              <a:latin typeface="Bookman Old Style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0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785933" y="1516221"/>
            <a:ext cx="59531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12</a:t>
            </a:r>
            <a:r>
              <a:rPr lang="en-US" b="1" baseline="300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3</a:t>
            </a:r>
            <a:endParaRPr lang="en-US" b="1" baseline="300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2175899" y="1516221"/>
            <a:ext cx="1710301" cy="408623"/>
            <a:chOff x="2175899" y="1516221"/>
            <a:chExt cx="1710301" cy="408623"/>
          </a:xfrm>
        </p:grpSpPr>
        <p:sp>
          <p:nvSpPr>
            <p:cNvPr id="72" name="TextBox 71"/>
            <p:cNvSpPr txBox="1"/>
            <p:nvPr/>
          </p:nvSpPr>
          <p:spPr>
            <a:xfrm>
              <a:off x="217589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=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411278" y="1516221"/>
              <a:ext cx="48078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12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712562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48948" y="1516221"/>
              <a:ext cx="546962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201173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52799" y="1516221"/>
              <a:ext cx="53340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12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2175899" y="1924050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365375" y="1917303"/>
            <a:ext cx="68333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144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48610" y="1917303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015895" y="1917303"/>
            <a:ext cx="53164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12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175899" y="2325529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390704" y="2325529"/>
            <a:ext cx="74048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1728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2551290" y="1858524"/>
            <a:ext cx="68700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517748" y="2262188"/>
            <a:ext cx="914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711826" y="2801017"/>
            <a:ext cx="2311709" cy="408623"/>
          </a:xfrm>
          <a:prstGeom prst="roundRect">
            <a:avLst/>
          </a:prstGeom>
          <a:solidFill>
            <a:srgbClr val="CC3300"/>
          </a:solidFill>
          <a:ln w="38100">
            <a:solidFill>
              <a:srgbClr val="0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  <a:sym typeface="Symbol"/>
              </a:rPr>
              <a:t> Cube of 12 is 1728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85800" y="775277"/>
            <a:ext cx="7568184" cy="675501"/>
          </a:xfrm>
          <a:prstGeom prst="roundRect">
            <a:avLst/>
          </a:prstGeom>
          <a:gradFill flip="none" rotWithShape="1">
            <a:gsLst>
              <a:gs pos="66700">
                <a:srgbClr val="DDFDD8"/>
              </a:gs>
              <a:gs pos="0">
                <a:srgbClr val="49F42C">
                  <a:lumMod val="56000"/>
                  <a:lumOff val="44000"/>
                </a:srgbClr>
              </a:gs>
              <a:gs pos="100000">
                <a:schemeClr val="bg1">
                  <a:lumMod val="48000"/>
                  <a:lumOff val="5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02155" y="1127973"/>
            <a:ext cx="2547620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69359" y="819150"/>
            <a:ext cx="1453841" cy="2864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23083" y="306288"/>
            <a:ext cx="3472434" cy="42657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PROPERTIES OF PERFECT CUBES</a:t>
            </a:r>
            <a:endParaRPr lang="en-US" b="1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1990" y="1618653"/>
            <a:ext cx="154369" cy="229950"/>
          </a:xfrm>
          <a:prstGeom prst="round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869402"/>
            <a:ext cx="1303370" cy="369332"/>
          </a:xfrm>
          <a:prstGeom prst="rect">
            <a:avLst/>
          </a:prstGeom>
          <a:solidFill>
            <a:srgbClr val="FF9900"/>
          </a:solidFill>
          <a:ln w="28575">
            <a:solidFill>
              <a:srgbClr val="00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Property 2: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3434" y="2571750"/>
            <a:ext cx="1006361" cy="21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4038600" y="1331214"/>
            <a:ext cx="824414" cy="824414"/>
            <a:chOff x="4159793" y="2159543"/>
            <a:chExt cx="824414" cy="824414"/>
          </a:xfrm>
        </p:grpSpPr>
        <p:pic>
          <p:nvPicPr>
            <p:cNvPr id="10" name="Picture 2" descr="http://openclipart.org/image/300px/svg_to_png/139003/price_tag.png"/>
            <p:cNvPicPr>
              <a:picLocks noChangeAspect="1" noChangeArrowheads="1"/>
            </p:cNvPicPr>
            <p:nvPr/>
          </p:nvPicPr>
          <p:blipFill>
            <a:blip r:embed="rId4" cstate="print">
              <a:lum bright="-20000" contrast="-40000"/>
            </a:blip>
            <a:srcRect/>
            <a:stretch>
              <a:fillRect/>
            </a:stretch>
          </p:blipFill>
          <p:spPr bwMode="auto">
            <a:xfrm>
              <a:off x="4159793" y="2159543"/>
              <a:ext cx="824414" cy="824414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4315066" y="236270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Sol .</a:t>
              </a:r>
              <a:endParaRPr lang="en-US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822508" y="1516221"/>
            <a:ext cx="59531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8</a:t>
            </a:r>
            <a:r>
              <a:rPr lang="en-US" b="1" baseline="300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3</a:t>
            </a:r>
            <a:endParaRPr lang="en-US" b="1" baseline="300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994328" y="804310"/>
            <a:ext cx="4349322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8621" y1="7000" x2="58621" y2="7000"/>
                        <a14:foregroundMark x1="34052" y1="5200" x2="34052" y2="5200"/>
                        <a14:foregroundMark x1="42241" y1="2600" x2="42241" y2="2600"/>
                        <a14:foregroundMark x1="15948" y1="10600" x2="15948" y2="10600"/>
                        <a14:foregroundMark x1="33190" y1="10000" x2="33190" y2="10000"/>
                        <a14:foregroundMark x1="47845" y1="7800" x2="47845" y2="7800"/>
                        <a14:foregroundMark x1="36207" y1="5400" x2="36207" y2="5400"/>
                        <a14:foregroundMark x1="41810" y1="6200" x2="41810" y2="6200"/>
                        <a14:foregroundMark x1="46121" y1="4200" x2="46121" y2="4200"/>
                        <a14:foregroundMark x1="8621" y1="5800" x2="8621" y2="5800"/>
                        <a14:foregroundMark x1="18103" y1="5600" x2="18103" y2="5600"/>
                        <a14:foregroundMark x1="26724" y1="1800" x2="26724" y2="1800"/>
                        <a14:foregroundMark x1="12931" y1="10600" x2="12931" y2="10600"/>
                        <a14:foregroundMark x1="11638" y1="7800" x2="11638" y2="7800"/>
                        <a14:foregroundMark x1="5603" y1="11600" x2="5603" y2="11600"/>
                        <a14:foregroundMark x1="5172" y1="13600" x2="5172" y2="13600"/>
                        <a14:foregroundMark x1="10345" y1="14600" x2="10345" y2="14600"/>
                        <a14:foregroundMark x1="12931" y1="12800" x2="12931" y2="12800"/>
                        <a14:foregroundMark x1="28017" y1="31600" x2="28017" y2="31600"/>
                        <a14:foregroundMark x1="21121" y1="34800" x2="21121" y2="34800"/>
                        <a14:foregroundMark x1="15086" y1="34800" x2="15086" y2="34800"/>
                        <a14:foregroundMark x1="45259" y1="17000" x2="45259" y2="17000"/>
                        <a14:foregroundMark x1="62500" y1="20200" x2="62500" y2="20200"/>
                        <a14:foregroundMark x1="46121" y1="20000" x2="46121" y2="20000"/>
                        <a14:foregroundMark x1="64224" y1="18600" x2="64224" y2="18600"/>
                        <a14:foregroundMark x1="32759" y1="91200" x2="32759" y2="91200"/>
                        <a14:foregroundMark x1="87500" y1="91400" x2="87500" y2="91400"/>
                        <a14:foregroundMark x1="73276" y1="89800" x2="73276" y2="89800"/>
                        <a14:foregroundMark x1="76724" y1="90200" x2="76724" y2="90200"/>
                        <a14:foregroundMark x1="79741" y1="91000" x2="79741" y2="91000"/>
                        <a14:foregroundMark x1="79741" y1="91000" x2="79741" y2="91000"/>
                        <a14:foregroundMark x1="82328" y1="91200" x2="82328" y2="91200"/>
                        <a14:foregroundMark x1="87931" y1="91400" x2="87931" y2="91400"/>
                        <a14:foregroundMark x1="77155" y1="96000" x2="77155" y2="96000"/>
                        <a14:foregroundMark x1="12500" y1="38600" x2="12500" y2="38600"/>
                        <a14:foregroundMark x1="20690" y1="30200" x2="20690" y2="30200"/>
                        <a14:foregroundMark x1="57759" y1="34400" x2="57759" y2="34400"/>
                        <a14:foregroundMark x1="56897" y1="43200" x2="56897" y2="43200"/>
                        <a14:foregroundMark x1="12931" y1="18200" x2="12931" y2="18200"/>
                        <a14:foregroundMark x1="94397" y1="31000" x2="94397" y2="31000"/>
                        <a14:foregroundMark x1="92241" y1="42600" x2="92241" y2="42600"/>
                        <a14:foregroundMark x1="61638" y1="90400" x2="61638" y2="90400"/>
                        <a14:foregroundMark x1="36638" y1="94200" x2="36638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6" y="2702861"/>
            <a:ext cx="1004438" cy="21647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5155319" y="1516221"/>
            <a:ext cx="1710301" cy="408623"/>
            <a:chOff x="2175899" y="1516221"/>
            <a:chExt cx="1710301" cy="408623"/>
          </a:xfrm>
        </p:grpSpPr>
        <p:sp>
          <p:nvSpPr>
            <p:cNvPr id="16" name="TextBox 15"/>
            <p:cNvSpPr txBox="1"/>
            <p:nvPr/>
          </p:nvSpPr>
          <p:spPr>
            <a:xfrm>
              <a:off x="217589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=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11278" y="1516221"/>
              <a:ext cx="48078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8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2562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48948" y="1516221"/>
              <a:ext cx="546962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8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01173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52799" y="1516221"/>
              <a:ext cx="53340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8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55319" y="1924050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44795" y="1917303"/>
            <a:ext cx="68333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64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28030" y="1917303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95315" y="1917303"/>
            <a:ext cx="53164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8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55319" y="2325529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70124" y="2325529"/>
            <a:ext cx="74048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512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530710" y="1858524"/>
            <a:ext cx="68700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97168" y="2262188"/>
            <a:ext cx="914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691246" y="2801017"/>
            <a:ext cx="2311709" cy="408623"/>
          </a:xfrm>
          <a:prstGeom prst="roundRect">
            <a:avLst/>
          </a:prstGeom>
          <a:solidFill>
            <a:srgbClr val="CC3300"/>
          </a:solidFill>
          <a:ln w="38100">
            <a:solidFill>
              <a:srgbClr val="0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  <a:sym typeface="Symbol"/>
              </a:rPr>
              <a:t> Cube of 8 is 512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32" name="Group 31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34" name="Cloud Callout 33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TextBox 56"/>
              <p:cNvSpPr txBox="1"/>
              <p:nvPr/>
            </p:nvSpPr>
            <p:spPr>
              <a:xfrm>
                <a:off x="5750628" y="3792394"/>
                <a:ext cx="135318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Cube of 8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33" name="Picture 3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37" name="Group 36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39" name="Cloud Callout 38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TextBox 56"/>
              <p:cNvSpPr txBox="1"/>
              <p:nvPr/>
            </p:nvSpPr>
            <p:spPr>
              <a:xfrm>
                <a:off x="5750628" y="3669283"/>
                <a:ext cx="135318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number in one’s place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38" name="Picture 37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1915545" y="1962150"/>
            <a:ext cx="1437255" cy="1023050"/>
            <a:chOff x="2220552" y="1952804"/>
            <a:chExt cx="1739079" cy="1237891"/>
          </a:xfrm>
        </p:grpSpPr>
        <p:sp>
          <p:nvSpPr>
            <p:cNvPr id="42" name="Cloud Callout 41"/>
            <p:cNvSpPr/>
            <p:nvPr/>
          </p:nvSpPr>
          <p:spPr>
            <a:xfrm>
              <a:off x="2220552" y="1952804"/>
              <a:ext cx="1739079" cy="1237891"/>
            </a:xfrm>
            <a:prstGeom prst="cloudCallout">
              <a:avLst>
                <a:gd name="adj1" fmla="val -73288"/>
                <a:gd name="adj2" fmla="val 4199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93456" y="2233675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take an example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874883" y="2825750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8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527479" y="2821543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2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994328" y="1123434"/>
            <a:ext cx="2501472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589871" y="2111386"/>
            <a:ext cx="2496795" cy="1508401"/>
            <a:chOff x="1740501" y="2808128"/>
            <a:chExt cx="1935765" cy="1210732"/>
          </a:xfrm>
        </p:grpSpPr>
        <p:grpSp>
          <p:nvGrpSpPr>
            <p:cNvPr id="48" name="Group 47"/>
            <p:cNvGrpSpPr/>
            <p:nvPr/>
          </p:nvGrpSpPr>
          <p:grpSpPr>
            <a:xfrm>
              <a:off x="1740501" y="2808128"/>
              <a:ext cx="1935765" cy="1210732"/>
              <a:chOff x="1740501" y="2808128"/>
              <a:chExt cx="1935765" cy="1210732"/>
            </a:xfrm>
          </p:grpSpPr>
          <p:sp>
            <p:nvSpPr>
              <p:cNvPr id="50" name="Oval 7"/>
              <p:cNvSpPr/>
              <p:nvPr/>
            </p:nvSpPr>
            <p:spPr>
              <a:xfrm>
                <a:off x="1740501" y="2808128"/>
                <a:ext cx="1935765" cy="1210732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412080 w 2136827"/>
                  <a:gd name="connsiteY5" fmla="*/ 758055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30096 w 2136827"/>
                  <a:gd name="connsiteY3" fmla="*/ 727893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6"/>
                  <a:gd name="connsiteY0" fmla="*/ 363205 h 879144"/>
                  <a:gd name="connsiteX1" fmla="*/ 1050484 w 2136826"/>
                  <a:gd name="connsiteY1" fmla="*/ 29 h 879144"/>
                  <a:gd name="connsiteX2" fmla="*/ 2136775 w 2136826"/>
                  <a:gd name="connsiteY2" fmla="*/ 375905 h 879144"/>
                  <a:gd name="connsiteX3" fmla="*/ 1630096 w 2136826"/>
                  <a:gd name="connsiteY3" fmla="*/ 711661 h 879144"/>
                  <a:gd name="connsiteX4" fmla="*/ 1348853 w 2136826"/>
                  <a:gd name="connsiteY4" fmla="*/ 879144 h 879144"/>
                  <a:gd name="connsiteX5" fmla="*/ 1367895 w 2136826"/>
                  <a:gd name="connsiteY5" fmla="*/ 751347 h 879144"/>
                  <a:gd name="connsiteX6" fmla="*/ 1059502 w 2136826"/>
                  <a:gd name="connsiteY6" fmla="*/ 756905 h 879144"/>
                  <a:gd name="connsiteX7" fmla="*/ 0 w 2136826"/>
                  <a:gd name="connsiteY7" fmla="*/ 363205 h 879144"/>
                  <a:gd name="connsiteX0" fmla="*/ 0 w 2136826"/>
                  <a:gd name="connsiteY0" fmla="*/ 370161 h 886100"/>
                  <a:gd name="connsiteX1" fmla="*/ 1055012 w 2136826"/>
                  <a:gd name="connsiteY1" fmla="*/ 26 h 886100"/>
                  <a:gd name="connsiteX2" fmla="*/ 2136775 w 2136826"/>
                  <a:gd name="connsiteY2" fmla="*/ 382861 h 886100"/>
                  <a:gd name="connsiteX3" fmla="*/ 1630096 w 2136826"/>
                  <a:gd name="connsiteY3" fmla="*/ 718617 h 886100"/>
                  <a:gd name="connsiteX4" fmla="*/ 1348853 w 2136826"/>
                  <a:gd name="connsiteY4" fmla="*/ 886100 h 886100"/>
                  <a:gd name="connsiteX5" fmla="*/ 1367895 w 2136826"/>
                  <a:gd name="connsiteY5" fmla="*/ 758303 h 886100"/>
                  <a:gd name="connsiteX6" fmla="*/ 1059502 w 2136826"/>
                  <a:gd name="connsiteY6" fmla="*/ 763861 h 886100"/>
                  <a:gd name="connsiteX7" fmla="*/ 0 w 2136826"/>
                  <a:gd name="connsiteY7" fmla="*/ 370161 h 88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6" h="886100">
                    <a:moveTo>
                      <a:pt x="0" y="370161"/>
                    </a:moveTo>
                    <a:cubicBezTo>
                      <a:pt x="0" y="122517"/>
                      <a:pt x="698883" y="-2091"/>
                      <a:pt x="1055012" y="26"/>
                    </a:cubicBezTo>
                    <a:cubicBezTo>
                      <a:pt x="1411141" y="2143"/>
                      <a:pt x="2143919" y="129391"/>
                      <a:pt x="2136775" y="382861"/>
                    </a:cubicBezTo>
                    <a:cubicBezTo>
                      <a:pt x="2127250" y="612519"/>
                      <a:pt x="1740957" y="683957"/>
                      <a:pt x="1630096" y="718617"/>
                    </a:cubicBezTo>
                    <a:cubicBezTo>
                      <a:pt x="1549042" y="848529"/>
                      <a:pt x="1458755" y="861230"/>
                      <a:pt x="1348853" y="886100"/>
                    </a:cubicBezTo>
                    <a:cubicBezTo>
                      <a:pt x="1375841" y="841915"/>
                      <a:pt x="1413672" y="805663"/>
                      <a:pt x="1367895" y="758303"/>
                    </a:cubicBezTo>
                    <a:cubicBezTo>
                      <a:pt x="1208352" y="758568"/>
                      <a:pt x="1352395" y="761480"/>
                      <a:pt x="1059502" y="763861"/>
                    </a:cubicBezTo>
                    <a:cubicBezTo>
                      <a:pt x="475585" y="763861"/>
                      <a:pt x="0" y="617805"/>
                      <a:pt x="0" y="370161"/>
                    </a:cubicBezTo>
                    <a:close/>
                  </a:path>
                </a:pathLst>
              </a:custGeom>
              <a:gradFill>
                <a:gsLst>
                  <a:gs pos="34000">
                    <a:srgbClr val="A151F9"/>
                  </a:gs>
                  <a:gs pos="0">
                    <a:srgbClr val="A151F9"/>
                  </a:gs>
                  <a:gs pos="80000">
                    <a:srgbClr val="FF66FF"/>
                  </a:gs>
                  <a:gs pos="100000">
                    <a:srgbClr val="A151F9"/>
                  </a:gs>
                </a:gsLst>
              </a:gra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Oval 7"/>
              <p:cNvSpPr/>
              <p:nvPr/>
            </p:nvSpPr>
            <p:spPr>
              <a:xfrm>
                <a:off x="1792233" y="2828302"/>
                <a:ext cx="1835088" cy="1130086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7" h="857275">
                    <a:moveTo>
                      <a:pt x="0" y="379437"/>
                    </a:moveTo>
                    <a:cubicBezTo>
                      <a:pt x="0" y="131793"/>
                      <a:pt x="701146" y="-2093"/>
                      <a:pt x="1057275" y="24"/>
                    </a:cubicBezTo>
                    <a:cubicBezTo>
                      <a:pt x="1413404" y="2141"/>
                      <a:pt x="2143919" y="138667"/>
                      <a:pt x="2136775" y="392137"/>
                    </a:cubicBezTo>
                    <a:cubicBezTo>
                      <a:pt x="2127250" y="621795"/>
                      <a:pt x="1720585" y="695614"/>
                      <a:pt x="1609724" y="730274"/>
                    </a:cubicBezTo>
                    <a:cubicBezTo>
                      <a:pt x="1546489" y="795890"/>
                      <a:pt x="1589879" y="787160"/>
                      <a:pt x="1428748" y="857275"/>
                    </a:cubicBezTo>
                    <a:cubicBezTo>
                      <a:pt x="1455736" y="813090"/>
                      <a:pt x="1431129" y="791128"/>
                      <a:pt x="1412080" y="758055"/>
                    </a:cubicBezTo>
                    <a:cubicBezTo>
                      <a:pt x="1252537" y="758320"/>
                      <a:pt x="1350168" y="756469"/>
                      <a:pt x="1057275" y="758850"/>
                    </a:cubicBezTo>
                    <a:cubicBezTo>
                      <a:pt x="473358" y="758850"/>
                      <a:pt x="0" y="627081"/>
                      <a:pt x="0" y="3794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66FF"/>
                  </a:gs>
                  <a:gs pos="60000">
                    <a:srgbClr val="FACEF8"/>
                  </a:gs>
                  <a:gs pos="100000">
                    <a:srgbClr val="FF66F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3361907" y="3121666"/>
                <a:ext cx="169969" cy="94405"/>
              </a:xfrm>
              <a:custGeom>
                <a:avLst/>
                <a:gdLst>
                  <a:gd name="connsiteX0" fmla="*/ 505 w 262707"/>
                  <a:gd name="connsiteY0" fmla="*/ 22324 h 114230"/>
                  <a:gd name="connsiteX1" fmla="*/ 102899 w 262707"/>
                  <a:gd name="connsiteY1" fmla="*/ 893 h 114230"/>
                  <a:gd name="connsiteX2" fmla="*/ 236249 w 262707"/>
                  <a:gd name="connsiteY2" fmla="*/ 43755 h 114230"/>
                  <a:gd name="connsiteX3" fmla="*/ 255299 w 262707"/>
                  <a:gd name="connsiteY3" fmla="*/ 100905 h 114230"/>
                  <a:gd name="connsiteX4" fmla="*/ 145761 w 262707"/>
                  <a:gd name="connsiteY4" fmla="*/ 108049 h 114230"/>
                  <a:gd name="connsiteX5" fmla="*/ 505 w 262707"/>
                  <a:gd name="connsiteY5" fmla="*/ 22324 h 11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707" h="114230">
                    <a:moveTo>
                      <a:pt x="505" y="22324"/>
                    </a:moveTo>
                    <a:cubicBezTo>
                      <a:pt x="-6639" y="4465"/>
                      <a:pt x="63608" y="-2679"/>
                      <a:pt x="102899" y="893"/>
                    </a:cubicBezTo>
                    <a:cubicBezTo>
                      <a:pt x="142190" y="4465"/>
                      <a:pt x="210849" y="27086"/>
                      <a:pt x="236249" y="43755"/>
                    </a:cubicBezTo>
                    <a:cubicBezTo>
                      <a:pt x="261649" y="60424"/>
                      <a:pt x="270380" y="90189"/>
                      <a:pt x="255299" y="100905"/>
                    </a:cubicBezTo>
                    <a:cubicBezTo>
                      <a:pt x="240218" y="111621"/>
                      <a:pt x="188624" y="120749"/>
                      <a:pt x="145761" y="108049"/>
                    </a:cubicBezTo>
                    <a:cubicBezTo>
                      <a:pt x="102899" y="95349"/>
                      <a:pt x="7649" y="40183"/>
                      <a:pt x="505" y="223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1966586" y="3380064"/>
                <a:ext cx="140967" cy="128958"/>
              </a:xfrm>
              <a:custGeom>
                <a:avLst/>
                <a:gdLst>
                  <a:gd name="connsiteX0" fmla="*/ 13679 w 163698"/>
                  <a:gd name="connsiteY0" fmla="*/ 1445 h 96887"/>
                  <a:gd name="connsiteX1" fmla="*/ 97023 w 163698"/>
                  <a:gd name="connsiteY1" fmla="*/ 18114 h 96887"/>
                  <a:gd name="connsiteX2" fmla="*/ 163698 w 163698"/>
                  <a:gd name="connsiteY2" fmla="*/ 65739 h 96887"/>
                  <a:gd name="connsiteX3" fmla="*/ 97023 w 163698"/>
                  <a:gd name="connsiteY3" fmla="*/ 96695 h 96887"/>
                  <a:gd name="connsiteX4" fmla="*/ 8916 w 163698"/>
                  <a:gd name="connsiteY4" fmla="*/ 51451 h 96887"/>
                  <a:gd name="connsiteX5" fmla="*/ 13679 w 163698"/>
                  <a:gd name="connsiteY5" fmla="*/ 1445 h 9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698" h="96887">
                    <a:moveTo>
                      <a:pt x="13679" y="1445"/>
                    </a:moveTo>
                    <a:cubicBezTo>
                      <a:pt x="28363" y="-4111"/>
                      <a:pt x="72020" y="7398"/>
                      <a:pt x="97023" y="18114"/>
                    </a:cubicBezTo>
                    <a:cubicBezTo>
                      <a:pt x="122026" y="28830"/>
                      <a:pt x="163698" y="52642"/>
                      <a:pt x="163698" y="65739"/>
                    </a:cubicBezTo>
                    <a:cubicBezTo>
                      <a:pt x="163698" y="78836"/>
                      <a:pt x="122820" y="99076"/>
                      <a:pt x="97023" y="96695"/>
                    </a:cubicBezTo>
                    <a:cubicBezTo>
                      <a:pt x="71226" y="94314"/>
                      <a:pt x="23600" y="66929"/>
                      <a:pt x="8916" y="51451"/>
                    </a:cubicBezTo>
                    <a:cubicBezTo>
                      <a:pt x="-5768" y="35973"/>
                      <a:pt x="-1005" y="7001"/>
                      <a:pt x="13679" y="1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2084836" y="2921366"/>
              <a:ext cx="1268668" cy="864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 find the cube of 8 we </a:t>
              </a:r>
            </a:p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will multiply 8 three times</a:t>
              </a:r>
              <a:endParaRPr lang="en-US" sz="1600" b="1" dirty="0">
                <a:solidFill>
                  <a:srgbClr val="2E38F6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4" name="Cloud Callout 53"/>
          <p:cNvSpPr/>
          <p:nvPr/>
        </p:nvSpPr>
        <p:spPr>
          <a:xfrm>
            <a:off x="3157686" y="1891789"/>
            <a:ext cx="1719507" cy="1067221"/>
          </a:xfrm>
          <a:prstGeom prst="cloudCallout">
            <a:avLst>
              <a:gd name="adj1" fmla="val -52582"/>
              <a:gd name="adj2" fmla="val 70078"/>
            </a:avLst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What do you observe ?</a:t>
            </a:r>
            <a:endParaRPr lang="en-US" sz="1600" b="1" kern="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pic>
        <p:nvPicPr>
          <p:cNvPr id="55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592" r="100000">
                        <a14:foregroundMark x1="46746" y1="29778" x2="37278" y2="46667"/>
                        <a14:foregroundMark x1="58284" y1="29556" x2="58876" y2="48000"/>
                        <a14:foregroundMark x1="60651" y1="40222" x2="62426" y2="66222"/>
                        <a14:foregroundMark x1="55621" y1="43333" x2="49112" y2="67333"/>
                        <a14:foregroundMark x1="58876" y1="78667" x2="64497" y2="88667"/>
                        <a14:foregroundMark x1="46746" y1="74222" x2="467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3478" y="2865586"/>
            <a:ext cx="1504532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5720247" y="2345772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glow rad="88900">
                    <a:srgbClr val="FF0000"/>
                  </a:glow>
                </a:effectLst>
                <a:latin typeface="Cambria Math" panose="02040503050406030204" pitchFamily="18" charset="0"/>
                <a:sym typeface="Symbol"/>
              </a:rPr>
              <a:t>2</a:t>
            </a:r>
            <a:endParaRPr lang="en-US" dirty="0">
              <a:solidFill>
                <a:prstClr val="white"/>
              </a:solidFill>
              <a:effectLst>
                <a:glow rad="88900">
                  <a:srgbClr val="FF0000"/>
                </a:glow>
              </a:effectLst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88819" y="832957"/>
            <a:ext cx="5848989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43100" y="780063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If the digit in the one’s place of a number is 8, the digit in the one’s place of its cube is </a:t>
            </a:r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2 , and vice-versa</a:t>
            </a:r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.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91931" y="790341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88900">
                    <a:prstClr val="black"/>
                  </a:glow>
                </a:effectLst>
                <a:latin typeface="Cambria Math" panose="02040503050406030204" pitchFamily="18" charset="0"/>
              </a:rPr>
              <a:t>8</a:t>
            </a:r>
            <a:endParaRPr lang="en-US" dirty="0">
              <a:solidFill>
                <a:srgbClr val="FFFF00"/>
              </a:solidFill>
              <a:effectLst>
                <a:glow rad="88900">
                  <a:prstClr val="black"/>
                </a:glow>
              </a:effectLst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059180" y="1331214"/>
            <a:ext cx="824414" cy="824414"/>
            <a:chOff x="4159793" y="2159543"/>
            <a:chExt cx="824414" cy="824414"/>
          </a:xfrm>
        </p:grpSpPr>
        <p:pic>
          <p:nvPicPr>
            <p:cNvPr id="68" name="Picture 2" descr="http://openclipart.org/image/300px/svg_to_png/139003/price_tag.png"/>
            <p:cNvPicPr>
              <a:picLocks noChangeAspect="1" noChangeArrowheads="1"/>
            </p:cNvPicPr>
            <p:nvPr/>
          </p:nvPicPr>
          <p:blipFill>
            <a:blip r:embed="rId4" cstate="print">
              <a:lum bright="-20000" contrast="-40000"/>
            </a:blip>
            <a:srcRect/>
            <a:stretch>
              <a:fillRect/>
            </a:stretch>
          </p:blipFill>
          <p:spPr bwMode="auto">
            <a:xfrm>
              <a:off x="4159793" y="2159543"/>
              <a:ext cx="824414" cy="824414"/>
            </a:xfrm>
            <a:prstGeom prst="rect">
              <a:avLst/>
            </a:prstGeom>
            <a:noFill/>
          </p:spPr>
        </p:pic>
        <p:sp>
          <p:nvSpPr>
            <p:cNvPr id="69" name="TextBox 68"/>
            <p:cNvSpPr txBox="1"/>
            <p:nvPr/>
          </p:nvSpPr>
          <p:spPr>
            <a:xfrm>
              <a:off x="4315066" y="236270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Sol .</a:t>
              </a:r>
              <a:endParaRPr lang="en-US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21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6" grpId="2" animBg="1"/>
      <p:bldP spid="12" grpId="0"/>
      <p:bldP spid="13" grpId="0" animBg="1"/>
      <p:bldP spid="13" grpId="1" animBg="1"/>
      <p:bldP spid="22" grpId="0"/>
      <p:bldP spid="23" grpId="0"/>
      <p:bldP spid="24" grpId="0"/>
      <p:bldP spid="25" grpId="0"/>
      <p:bldP spid="26" grpId="0"/>
      <p:bldP spid="27" grpId="0"/>
      <p:bldP spid="30" grpId="0" animBg="1"/>
      <p:bldP spid="44" grpId="0"/>
      <p:bldP spid="44" grpId="1"/>
      <p:bldP spid="44" grpId="2"/>
      <p:bldP spid="45" grpId="0"/>
      <p:bldP spid="45" grpId="1"/>
      <p:bldP spid="45" grpId="2"/>
      <p:bldP spid="46" grpId="0" animBg="1"/>
      <p:bldP spid="46" grpId="1" animBg="1"/>
      <p:bldP spid="54" grpId="0" animBg="1"/>
      <p:bldP spid="54" grpId="1" animBg="1"/>
      <p:bldP spid="56" grpId="0"/>
      <p:bldP spid="56" grpId="1"/>
      <p:bldP spid="56" grpId="2"/>
      <p:bldP spid="57" grpId="0" animBg="1"/>
      <p:bldP spid="57" grpId="1" animBg="1"/>
      <p:bldP spid="58" grpId="0"/>
      <p:bldP spid="59" grpId="0"/>
      <p:bldP spid="59" grpId="1"/>
      <p:bldP spid="59" grpId="2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0" name="Oval 89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1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963659" y="363122"/>
            <a:ext cx="68299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Is 27000 a perfect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cube?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What is the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whose </a:t>
            </a:r>
            <a:endParaRPr lang="en-IN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cube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is 27000 ?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33400" y="2766596"/>
            <a:ext cx="34660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Thus, 27000 is the cube of 30.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3059139" y="3409950"/>
            <a:ext cx="3029266" cy="924647"/>
            <a:chOff x="958532" y="393653"/>
            <a:chExt cx="3029266" cy="924647"/>
          </a:xfrm>
        </p:grpSpPr>
        <p:grpSp>
          <p:nvGrpSpPr>
            <p:cNvPr id="131" name="Group 130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153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14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3" name="Group 172"/>
          <p:cNvGrpSpPr/>
          <p:nvPr/>
        </p:nvGrpSpPr>
        <p:grpSpPr>
          <a:xfrm>
            <a:off x="5099101" y="761012"/>
            <a:ext cx="1470599" cy="596285"/>
            <a:chOff x="3568052" y="1430626"/>
            <a:chExt cx="1378879" cy="589909"/>
          </a:xfrm>
        </p:grpSpPr>
        <p:sp>
          <p:nvSpPr>
            <p:cNvPr id="174" name="Rounded Rectangle 173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175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27000  a perfect cube?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176" name="Picture 17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6361" y="590550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6" name="Group 185"/>
          <p:cNvGrpSpPr/>
          <p:nvPr/>
        </p:nvGrpSpPr>
        <p:grpSpPr>
          <a:xfrm>
            <a:off x="506265" y="2728945"/>
            <a:ext cx="2151824" cy="1366805"/>
            <a:chOff x="1991289" y="1884954"/>
            <a:chExt cx="2763526" cy="1755347"/>
          </a:xfrm>
        </p:grpSpPr>
        <p:pic>
          <p:nvPicPr>
            <p:cNvPr id="187" name="Picture 3" descr="D:\Roshan\Roshan\VIII STD STB\clipart\depositphotos_113354700-stock-illustration-kids-holding-blank-sheet-of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5868" b="100000" l="98" r="57967">
                          <a14:foregroundMark x1="27957" y1="69835" x2="55621" y2="69421"/>
                          <a14:foregroundMark x1="57087" y1="70523" x2="57087" y2="95868"/>
                          <a14:foregroundMark x1="56989" y1="96143" x2="19746" y2="96281"/>
                          <a14:foregroundMark x1="20235" y1="76446" x2="54057" y2="72865"/>
                          <a14:foregroundMark x1="9482" y1="70248" x2="8407" y2="76309"/>
                          <a14:foregroundMark x1="9361" y1="66615" x2="7048" y2="74845"/>
                          <a14:backgroundMark x1="24633" y1="50138" x2="27957" y2="54545"/>
                          <a14:backgroundMark x1="24927" y1="98623" x2="58162" y2="99036"/>
                          <a14:backgroundMark x1="55718" y1="96970" x2="19355" y2="96694"/>
                          <a14:backgroundMark x1="20925" y1="49379" x2="24559" y2="56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20" r="41989"/>
            <a:stretch/>
          </p:blipFill>
          <p:spPr bwMode="auto">
            <a:xfrm>
              <a:off x="1991289" y="1884954"/>
              <a:ext cx="2648355" cy="1755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" name="Rectangle 187"/>
            <p:cNvSpPr/>
            <p:nvPr/>
          </p:nvSpPr>
          <p:spPr>
            <a:xfrm>
              <a:off x="2761726" y="2768826"/>
              <a:ext cx="1993089" cy="592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Hence </a:t>
              </a:r>
              <a:r>
                <a:rPr lang="en-US" sz="1200" b="1" kern="0" dirty="0" smtClean="0">
                  <a:solidFill>
                    <a:srgbClr val="C00000"/>
                  </a:solidFill>
                  <a:latin typeface="Bookman Old Style" pitchFamily="18" charset="0"/>
                </a:rPr>
                <a:t>27000 </a:t>
              </a:r>
              <a:r>
                <a:rPr lang="en-US" sz="1200" b="1" kern="0" dirty="0">
                  <a:solidFill>
                    <a:srgbClr val="C00000"/>
                  </a:solidFill>
                  <a:latin typeface="Bookman Old Style" pitchFamily="18" charset="0"/>
                </a:rPr>
                <a:t>is a perfect cube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 flipH="1">
            <a:off x="3179470" y="3547578"/>
            <a:ext cx="2674473" cy="1169551"/>
            <a:chOff x="5097053" y="2516178"/>
            <a:chExt cx="2674473" cy="1169551"/>
          </a:xfrm>
        </p:grpSpPr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657" y="2539649"/>
              <a:ext cx="2122123" cy="1114554"/>
            </a:xfrm>
            <a:prstGeom prst="rect">
              <a:avLst/>
            </a:prstGeom>
          </p:spPr>
        </p:pic>
        <p:pic>
          <p:nvPicPr>
            <p:cNvPr id="191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97053" y="2550126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3" name="Rectangle 192"/>
            <p:cNvSpPr/>
            <p:nvPr/>
          </p:nvSpPr>
          <p:spPr>
            <a:xfrm>
              <a:off x="5600661" y="2516178"/>
              <a:ext cx="2170865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To find a number</a:t>
              </a:r>
            </a:p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Whose cube is 27000</a:t>
              </a:r>
            </a:p>
            <a:p>
              <a:pPr algn="ctr"/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Let’s take one number from each group of three</a:t>
              </a:r>
            </a:p>
          </p:txBody>
        </p:sp>
      </p:grpSp>
      <p:sp>
        <p:nvSpPr>
          <p:cNvPr id="209" name="Rectangle 208"/>
          <p:cNvSpPr/>
          <p:nvPr/>
        </p:nvSpPr>
        <p:spPr>
          <a:xfrm>
            <a:off x="475162" y="1438047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1089660" y="1438047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27000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830662" y="143804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2102080" y="1438047"/>
            <a:ext cx="1326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1830662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2102081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533400" y="209443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/>
              <p:cNvSpPr txBox="1"/>
              <p:nvPr/>
            </p:nvSpPr>
            <p:spPr>
              <a:xfrm>
                <a:off x="869950" y="2076582"/>
                <a:ext cx="1094210" cy="37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b="1" i="0" dirty="0" smtClean="0">
                              <a:latin typeface="Bookman Old Style" pitchFamily="18" charset="0"/>
                            </a:rPr>
                            <m:t>27000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35" name="TextBox 2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2076582"/>
                <a:ext cx="1094210" cy="374846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Rectangle 235"/>
          <p:cNvSpPr/>
          <p:nvPr/>
        </p:nvSpPr>
        <p:spPr>
          <a:xfrm>
            <a:off x="2535137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2325574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238" name="Straight Connector 237"/>
          <p:cNvCxnSpPr/>
          <p:nvPr/>
        </p:nvCxnSpPr>
        <p:spPr>
          <a:xfrm>
            <a:off x="2184032" y="1736852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3399441" y="1736852"/>
            <a:ext cx="919679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2498402" y="143665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3703928" y="14596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51" name="Straight Connector 250"/>
          <p:cNvCxnSpPr/>
          <p:nvPr/>
        </p:nvCxnSpPr>
        <p:spPr>
          <a:xfrm>
            <a:off x="2428352" y="2003154"/>
            <a:ext cx="9144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3" name="Rectangle 252"/>
          <p:cNvSpPr/>
          <p:nvPr/>
        </p:nvSpPr>
        <p:spPr>
          <a:xfrm>
            <a:off x="2968193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2751010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2737126" y="171124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3236041" y="1458143"/>
            <a:ext cx="1263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× 3 × 3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2093564" y="1714272"/>
            <a:ext cx="1386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 5 × 5 × 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64" name="Group 263"/>
          <p:cNvGrpSpPr/>
          <p:nvPr/>
        </p:nvGrpSpPr>
        <p:grpSpPr>
          <a:xfrm flipH="1">
            <a:off x="441009" y="3732038"/>
            <a:ext cx="2737562" cy="927876"/>
            <a:chOff x="5070408" y="2660860"/>
            <a:chExt cx="2737562" cy="927876"/>
          </a:xfrm>
        </p:grpSpPr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154" y="2660860"/>
              <a:ext cx="2347816" cy="927876"/>
            </a:xfrm>
            <a:prstGeom prst="rect">
              <a:avLst/>
            </a:prstGeom>
          </p:spPr>
        </p:pic>
        <p:pic>
          <p:nvPicPr>
            <p:cNvPr id="266" name="Picture 3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70408" y="2683928"/>
              <a:ext cx="436578" cy="716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7" name="Rectangle 266"/>
            <p:cNvSpPr/>
            <p:nvPr/>
          </p:nvSpPr>
          <p:spPr>
            <a:xfrm>
              <a:off x="5506987" y="2885633"/>
              <a:ext cx="223572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of same 3 prime factors</a:t>
              </a:r>
            </a:p>
          </p:txBody>
        </p:sp>
      </p:grpSp>
      <p:sp>
        <p:nvSpPr>
          <p:cNvPr id="268" name="Rectangle 267"/>
          <p:cNvSpPr/>
          <p:nvPr/>
        </p:nvSpPr>
        <p:spPr>
          <a:xfrm>
            <a:off x="1830662" y="23899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2097616" y="238994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70" name="Group 269"/>
          <p:cNvGrpSpPr/>
          <p:nvPr/>
        </p:nvGrpSpPr>
        <p:grpSpPr>
          <a:xfrm flipH="1">
            <a:off x="2632382" y="3503756"/>
            <a:ext cx="3120791" cy="1348610"/>
            <a:chOff x="5097053" y="2422621"/>
            <a:chExt cx="3120791" cy="1348610"/>
          </a:xfrm>
        </p:grpSpPr>
        <p:pic>
          <p:nvPicPr>
            <p:cNvPr id="271" name="Picture 27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0075" y="2422621"/>
              <a:ext cx="2567769" cy="1348610"/>
            </a:xfrm>
            <a:prstGeom prst="rect">
              <a:avLst/>
            </a:prstGeom>
          </p:spPr>
        </p:pic>
        <p:pic>
          <p:nvPicPr>
            <p:cNvPr id="272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097053" y="2550126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3" name="Rectangle 272"/>
            <p:cNvSpPr/>
            <p:nvPr/>
          </p:nvSpPr>
          <p:spPr>
            <a:xfrm>
              <a:off x="5600661" y="2516178"/>
              <a:ext cx="2534542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We find that the prime factors of 27000 can be</a:t>
              </a:r>
            </a:p>
            <a:p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grouped into triples of equal factor and </a:t>
              </a:r>
            </a:p>
            <a:p>
              <a:r>
                <a:rPr lang="en-IN" sz="1400" b="1" dirty="0">
                  <a:solidFill>
                    <a:prstClr val="black"/>
                  </a:solidFill>
                  <a:latin typeface="Bookman Old Style" pitchFamily="18" charset="0"/>
                </a:rPr>
                <a:t>no factor is left over. </a:t>
              </a:r>
              <a:endParaRPr lang="en-US" sz="14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1"/>
          <a:stretch/>
        </p:blipFill>
        <p:spPr>
          <a:xfrm>
            <a:off x="6703158" y="1047750"/>
            <a:ext cx="2059842" cy="3367231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278041" y="1318982"/>
            <a:ext cx="1089667" cy="2851084"/>
            <a:chOff x="5920923" y="1899977"/>
            <a:chExt cx="1760220" cy="2851084"/>
          </a:xfrm>
        </p:grpSpPr>
        <p:cxnSp>
          <p:nvCxnSpPr>
            <p:cNvPr id="134" name="Straight Connector 133"/>
            <p:cNvCxnSpPr/>
            <p:nvPr/>
          </p:nvCxnSpPr>
          <p:spPr>
            <a:xfrm flipH="1" flipV="1">
              <a:off x="6631458" y="1899977"/>
              <a:ext cx="31225" cy="28510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920923" y="2102546"/>
              <a:ext cx="1760220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718206" y="1204051"/>
            <a:ext cx="91971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27000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718206" y="1481233"/>
            <a:ext cx="74608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13500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718206" y="1744594"/>
            <a:ext cx="822289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6750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281863" y="1216751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281863" y="1503354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288599" y="1787383"/>
            <a:ext cx="108966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281863" y="1757294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288599" y="2054951"/>
            <a:ext cx="108966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718206" y="2057968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3375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281863" y="2070668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288599" y="2368325"/>
            <a:ext cx="108966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718206" y="2364120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7288599" y="2670172"/>
            <a:ext cx="108966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7281863" y="2364120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718206" y="2682109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375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281863" y="2682109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7288599" y="2986090"/>
            <a:ext cx="108966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7718206" y="2981885"/>
            <a:ext cx="52018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281863" y="2981885"/>
            <a:ext cx="4276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288599" y="3275855"/>
            <a:ext cx="108966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7718206" y="3271650"/>
            <a:ext cx="5161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281863" y="3298629"/>
            <a:ext cx="4276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7288599" y="3592599"/>
            <a:ext cx="108966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7718206" y="3615373"/>
            <a:ext cx="264405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81863" y="3615373"/>
            <a:ext cx="4276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7288599" y="3909343"/>
            <a:ext cx="108966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718206" y="3905138"/>
            <a:ext cx="264405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7259096" y="1221981"/>
            <a:ext cx="312822" cy="87833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7259096" y="2120469"/>
            <a:ext cx="312822" cy="87833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7259096" y="3023141"/>
            <a:ext cx="312822" cy="87833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02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000"/>
                            </p:stCondLst>
                            <p:childTnLst>
                              <p:par>
                                <p:cTn id="3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-0.00031 L -0.04149 0.12932 " pathEditMode="relative" rAng="0" ptsTypes="AA">
                                      <p:cBhvr>
                                        <p:cTn id="375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062 L -0.12708 0.12314 " pathEditMode="relative" rAng="0" ptsTypes="AA">
                                      <p:cBhvr>
                                        <p:cTn id="391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4" y="6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2000"/>
                            </p:stCondLst>
                            <p:childTnLst>
                              <p:par>
                                <p:cTn id="39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62 L 0.02778 0.07562 " pathEditMode="relative" rAng="0" ptsTypes="AA">
                                      <p:cBhvr>
                                        <p:cTn id="407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2000"/>
                            </p:stCondLst>
                            <p:childTnLst>
                              <p:par>
                                <p:cTn id="40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209" grpId="0"/>
      <p:bldP spid="218" grpId="0"/>
      <p:bldP spid="223" grpId="0"/>
      <p:bldP spid="225" grpId="0"/>
      <p:bldP spid="226" grpId="0"/>
      <p:bldP spid="227" grpId="0"/>
      <p:bldP spid="228" grpId="0"/>
      <p:bldP spid="235" grpId="0"/>
      <p:bldP spid="236" grpId="0"/>
      <p:bldP spid="237" grpId="0"/>
      <p:bldP spid="241" grpId="0"/>
      <p:bldP spid="241" grpId="1"/>
      <p:bldP spid="241" grpId="2"/>
      <p:bldP spid="250" grpId="0"/>
      <p:bldP spid="250" grpId="1"/>
      <p:bldP spid="250" grpId="2"/>
      <p:bldP spid="253" grpId="0"/>
      <p:bldP spid="254" grpId="0"/>
      <p:bldP spid="255" grpId="0"/>
      <p:bldP spid="255" grpId="1"/>
      <p:bldP spid="255" grpId="2"/>
      <p:bldP spid="261" grpId="0"/>
      <p:bldP spid="263" grpId="0"/>
      <p:bldP spid="268" grpId="0"/>
      <p:bldP spid="269" grpId="0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1" grpId="0"/>
      <p:bldP spid="141" grpId="1"/>
      <p:bldP spid="143" grpId="0"/>
      <p:bldP spid="143" grpId="1"/>
      <p:bldP spid="146" grpId="0"/>
      <p:bldP spid="146" grpId="1"/>
      <p:bldP spid="147" grpId="0"/>
      <p:bldP spid="147" grpId="1"/>
      <p:bldP spid="149" grpId="0"/>
      <p:bldP spid="149" grpId="1"/>
      <p:bldP spid="151" grpId="0"/>
      <p:bldP spid="151" grpId="1"/>
      <p:bldP spid="152" grpId="0"/>
      <p:bldP spid="152" grpId="1"/>
      <p:bldP spid="120" grpId="0"/>
      <p:bldP spid="120" grpId="1"/>
      <p:bldP spid="122" grpId="0"/>
      <p:bldP spid="122" grpId="1"/>
      <p:bldP spid="123" grpId="0"/>
      <p:bldP spid="123" grpId="1"/>
      <p:bldP spid="125" grpId="0"/>
      <p:bldP spid="125" grpId="1"/>
      <p:bldP spid="93" grpId="0"/>
      <p:bldP spid="93" grpId="1"/>
      <p:bldP spid="95" grpId="0"/>
      <p:bldP spid="95" grpId="1"/>
      <p:bldP spid="96" grpId="0"/>
      <p:bldP spid="96" grpId="1"/>
      <p:bldP spid="98" grpId="0"/>
      <p:bldP spid="98" grpId="1"/>
      <p:bldP spid="166" grpId="0" animBg="1"/>
      <p:bldP spid="166" grpId="1" animBg="1"/>
      <p:bldP spid="166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674108" y="1343231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28725" y="1343231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392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714500" y="134323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8"/>
          <a:stretch/>
        </p:blipFill>
        <p:spPr>
          <a:xfrm>
            <a:off x="6414723" y="1581992"/>
            <a:ext cx="2358325" cy="2285158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143093" y="1867553"/>
            <a:ext cx="990606" cy="1738321"/>
            <a:chOff x="5888126" y="1829598"/>
            <a:chExt cx="1600199" cy="1738321"/>
          </a:xfrm>
        </p:grpSpPr>
        <p:cxnSp>
          <p:nvCxnSpPr>
            <p:cNvPr id="134" name="Straight Connector 133"/>
            <p:cNvCxnSpPr/>
            <p:nvPr/>
          </p:nvCxnSpPr>
          <p:spPr>
            <a:xfrm flipH="1" flipV="1">
              <a:off x="6631458" y="1829598"/>
              <a:ext cx="13639" cy="173832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617561" y="1823001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392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617561" y="2100183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196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617561" y="2363544"/>
            <a:ext cx="51525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187313" y="1835701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187313" y="2122304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143099" y="2406333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187313" y="2376244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143099" y="2673901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617561" y="2676918"/>
            <a:ext cx="515252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49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187313" y="2689618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143099" y="2987275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617561" y="2983070"/>
            <a:ext cx="468411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7143099" y="3289122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7187313" y="2983070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617561" y="3301059"/>
            <a:ext cx="351924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12380" y="2024752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57200" y="2377177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[392]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087820" y="2377177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× </a:t>
            </a:r>
            <a:r>
              <a:rPr lang="en-US" sz="1600" b="1" dirty="0" smtClean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7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509400" y="237717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1730794" y="2377177"/>
            <a:ext cx="21139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× 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657600" y="2377177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× </a:t>
            </a:r>
            <a:r>
              <a:rPr lang="en-US" sz="1600" b="1" dirty="0" smtClean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7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512380" y="2758177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914400" y="2758177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2744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509400" y="275817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1743632" y="2758177"/>
            <a:ext cx="24288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2 × 2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 × 7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2380" y="3101077"/>
            <a:ext cx="395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 2744 becomes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810000" y="134288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effectLst>
                  <a:glow rad="127000">
                    <a:prstClr val="black"/>
                  </a:glow>
                </a:effectLst>
                <a:latin typeface="Bookman Old Style" pitchFamily="18" charset="0"/>
              </a:rPr>
              <a:t>?</a:t>
            </a:r>
            <a:endParaRPr lang="en-US" sz="1600" dirty="0">
              <a:solidFill>
                <a:srgbClr val="FF0000"/>
              </a:solidFill>
              <a:effectLst>
                <a:glow rad="127000">
                  <a:prstClr val="black"/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112" name="Group 111" hidden="1"/>
          <p:cNvGrpSpPr/>
          <p:nvPr/>
        </p:nvGrpSpPr>
        <p:grpSpPr>
          <a:xfrm>
            <a:off x="2001543" y="2827273"/>
            <a:ext cx="2852385" cy="2015797"/>
            <a:chOff x="3360937" y="-1108185"/>
            <a:chExt cx="2541357" cy="2015797"/>
          </a:xfrm>
        </p:grpSpPr>
        <p:grpSp>
          <p:nvGrpSpPr>
            <p:cNvPr id="115" name="Group 114"/>
            <p:cNvGrpSpPr/>
            <p:nvPr/>
          </p:nvGrpSpPr>
          <p:grpSpPr>
            <a:xfrm>
              <a:off x="3749569" y="-1108185"/>
              <a:ext cx="2152725" cy="1546612"/>
              <a:chOff x="3385977" y="1123522"/>
              <a:chExt cx="2018463" cy="1530075"/>
            </a:xfrm>
          </p:grpSpPr>
          <p:sp>
            <p:nvSpPr>
              <p:cNvPr id="117" name="Cloud 116"/>
              <p:cNvSpPr/>
              <p:nvPr/>
            </p:nvSpPr>
            <p:spPr>
              <a:xfrm>
                <a:off x="3385977" y="1123522"/>
                <a:ext cx="2018463" cy="1530075"/>
              </a:xfrm>
              <a:prstGeom prst="cloud">
                <a:avLst/>
              </a:prstGeom>
              <a:solidFill>
                <a:srgbClr val="CC3300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18" name="TextBox 56"/>
              <p:cNvSpPr txBox="1"/>
              <p:nvPr/>
            </p:nvSpPr>
            <p:spPr>
              <a:xfrm>
                <a:off x="3558580" y="1355711"/>
                <a:ext cx="1729138" cy="1065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Which number should be multiplied to make it a perfect cube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116" name="Picture 115" descr="C:\Users\201764\Desktop\Image\VNHa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937" y="-185087"/>
              <a:ext cx="1201135" cy="1092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tangle 112"/>
          <p:cNvSpPr/>
          <p:nvPr/>
        </p:nvSpPr>
        <p:spPr>
          <a:xfrm>
            <a:off x="1905000" y="1343231"/>
            <a:ext cx="13349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2007688" y="1649864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oup 212"/>
          <p:cNvGrpSpPr/>
          <p:nvPr/>
        </p:nvGrpSpPr>
        <p:grpSpPr>
          <a:xfrm flipH="1">
            <a:off x="1405594" y="3409764"/>
            <a:ext cx="2379850" cy="1049543"/>
            <a:chOff x="5271229" y="2571898"/>
            <a:chExt cx="2379850" cy="1049543"/>
          </a:xfrm>
        </p:grpSpPr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21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6" name="Rectangle 215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</a:t>
              </a:r>
              <a:endParaRPr lang="en-US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group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r>
                <a:rPr lang="en-US" sz="1400" b="1" kern="0" dirty="0" smtClean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same </a:t>
              </a:r>
              <a:r>
                <a:rPr lang="en-US" sz="1400" b="1" kern="0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</a:t>
              </a:r>
              <a:endParaRPr lang="en-US" sz="1600" b="1" kern="0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 flipH="1">
            <a:off x="1411863" y="3395242"/>
            <a:ext cx="2379850" cy="1049543"/>
            <a:chOff x="5271229" y="2571898"/>
            <a:chExt cx="2379850" cy="1049543"/>
          </a:xfrm>
        </p:grpSpPr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1" name="Rectangle 220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One number is not there to make a group of  3</a:t>
              </a:r>
            </a:p>
          </p:txBody>
        </p:sp>
      </p:grpSp>
      <p:cxnSp>
        <p:nvCxnSpPr>
          <p:cNvPr id="235" name="Straight Connector 234"/>
          <p:cNvCxnSpPr/>
          <p:nvPr/>
        </p:nvCxnSpPr>
        <p:spPr>
          <a:xfrm>
            <a:off x="3180304" y="1649864"/>
            <a:ext cx="517906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/>
          <p:cNvSpPr/>
          <p:nvPr/>
        </p:nvSpPr>
        <p:spPr>
          <a:xfrm>
            <a:off x="3087625" y="1343231"/>
            <a:ext cx="78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1" name="Horizontal Scroll 240"/>
          <p:cNvSpPr/>
          <p:nvPr/>
        </p:nvSpPr>
        <p:spPr>
          <a:xfrm>
            <a:off x="509373" y="3409750"/>
            <a:ext cx="5395462" cy="786702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582677" y="3516940"/>
            <a:ext cx="5388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Thus, the smallest required number to multiply </a:t>
            </a:r>
            <a:r>
              <a:rPr lang="en-IN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392 </a:t>
            </a:r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to make  it a perfect cube is </a:t>
            </a:r>
            <a:r>
              <a:rPr lang="en-IN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7.</a:t>
            </a:r>
            <a:endParaRPr lang="en-IN" sz="1600" b="1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243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00" y="3513159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" name="Rectangle 243"/>
          <p:cNvSpPr/>
          <p:nvPr/>
        </p:nvSpPr>
        <p:spPr>
          <a:xfrm>
            <a:off x="1207373" y="1755437"/>
            <a:ext cx="3248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392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1143219" y="3411769"/>
            <a:ext cx="3029266" cy="924647"/>
            <a:chOff x="958532" y="393653"/>
            <a:chExt cx="3029266" cy="924647"/>
          </a:xfrm>
        </p:grpSpPr>
        <p:grpSp>
          <p:nvGrpSpPr>
            <p:cNvPr id="192" name="Group 191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202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200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1" name="Picture 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1" name="Group 230"/>
          <p:cNvGrpSpPr/>
          <p:nvPr/>
        </p:nvGrpSpPr>
        <p:grpSpPr>
          <a:xfrm flipH="1">
            <a:off x="1411863" y="3390302"/>
            <a:ext cx="2379850" cy="1049543"/>
            <a:chOff x="5271229" y="2571898"/>
            <a:chExt cx="2379850" cy="1049543"/>
          </a:xfrm>
        </p:grpSpPr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233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4" name="Rectangle 233"/>
            <p:cNvSpPr/>
            <p:nvPr/>
          </p:nvSpPr>
          <p:spPr>
            <a:xfrm>
              <a:off x="5677565" y="2881510"/>
              <a:ext cx="1973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multiply 2 on both the sides</a:t>
              </a:r>
            </a:p>
          </p:txBody>
        </p:sp>
      </p:grpSp>
      <p:sp>
        <p:nvSpPr>
          <p:cNvPr id="245" name="Rounded Rectangle 244"/>
          <p:cNvSpPr/>
          <p:nvPr/>
        </p:nvSpPr>
        <p:spPr>
          <a:xfrm>
            <a:off x="7124195" y="1906142"/>
            <a:ext cx="344104" cy="75537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7124195" y="2676882"/>
            <a:ext cx="344104" cy="638588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4" name="Flowchart: Stored Data 17"/>
          <p:cNvSpPr/>
          <p:nvPr/>
        </p:nvSpPr>
        <p:spPr>
          <a:xfrm flipV="1">
            <a:off x="751292" y="329521"/>
            <a:ext cx="6792508" cy="901867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6" name="Oval 9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2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963659" y="363122"/>
            <a:ext cx="56657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What is the smallest number by which 392 must be </a:t>
            </a:r>
            <a:endParaRPr lang="en-IN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multiplied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so that the product is a perfect cube ?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6253369" y="785893"/>
            <a:ext cx="1470599" cy="596285"/>
            <a:chOff x="3568052" y="1430626"/>
            <a:chExt cx="1378879" cy="589909"/>
          </a:xfrm>
        </p:grpSpPr>
        <p:sp>
          <p:nvSpPr>
            <p:cNvPr id="210" name="Rounded Rectangle 209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211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392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212" name="Picture 2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5561" y="643941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Oval Callout 118"/>
          <p:cNvSpPr/>
          <p:nvPr/>
        </p:nvSpPr>
        <p:spPr>
          <a:xfrm>
            <a:off x="3844767" y="895350"/>
            <a:ext cx="449632" cy="405502"/>
          </a:xfrm>
          <a:prstGeom prst="wedgeEllipseCallout">
            <a:avLst>
              <a:gd name="adj1" fmla="val -8556"/>
              <a:gd name="adj2" fmla="val 625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22" name="Group 221"/>
          <p:cNvGrpSpPr/>
          <p:nvPr/>
        </p:nvGrpSpPr>
        <p:grpSpPr>
          <a:xfrm flipH="1">
            <a:off x="1382554" y="3447566"/>
            <a:ext cx="2379850" cy="1049543"/>
            <a:chOff x="5271229" y="2571898"/>
            <a:chExt cx="2379850" cy="1049543"/>
          </a:xfrm>
        </p:grpSpPr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22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0" name="Rectangle 229"/>
            <p:cNvSpPr/>
            <p:nvPr/>
          </p:nvSpPr>
          <p:spPr>
            <a:xfrm>
              <a:off x="5677565" y="2615010"/>
              <a:ext cx="197351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make it a perfect cube we need to multiply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7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on both the sides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1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2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000"/>
                            </p:stCondLst>
                            <p:childTnLst>
                              <p:par>
                                <p:cTn id="242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"/>
                            </p:stCondLst>
                            <p:childTnLst>
                              <p:par>
                                <p:cTn id="2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500"/>
                            </p:stCondLst>
                            <p:childTnLst>
                              <p:par>
                                <p:cTn id="2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36" grpId="0"/>
      <p:bldP spid="137" grpId="0"/>
      <p:bldP spid="138" grpId="0"/>
      <p:bldP spid="139" grpId="0"/>
      <p:bldP spid="141" grpId="0"/>
      <p:bldP spid="143" grpId="0"/>
      <p:bldP spid="146" grpId="0"/>
      <p:bldP spid="147" grpId="0"/>
      <p:bldP spid="149" grpId="0"/>
      <p:bldP spid="151" grpId="0"/>
      <p:bldP spid="152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63" grpId="0"/>
      <p:bldP spid="164" grpId="0"/>
      <p:bldP spid="167" grpId="0"/>
      <p:bldP spid="168" grpId="0"/>
      <p:bldP spid="169" grpId="0"/>
      <p:bldP spid="184" grpId="0"/>
      <p:bldP spid="184" grpId="1"/>
      <p:bldP spid="184" grpId="2"/>
      <p:bldP spid="113" grpId="0"/>
      <p:bldP spid="240" grpId="0"/>
      <p:bldP spid="241" grpId="0" animBg="1"/>
      <p:bldP spid="242" grpId="0"/>
      <p:bldP spid="244" grpId="0"/>
      <p:bldP spid="245" grpId="0" animBg="1"/>
      <p:bldP spid="245" grpId="1" animBg="1"/>
      <p:bldP spid="246" grpId="0" animBg="1"/>
      <p:bldP spid="246" grpId="1" animBg="1"/>
      <p:bldP spid="119" grpId="0" animBg="1"/>
      <p:bldP spid="11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 flipH="1">
            <a:off x="5865294" y="1352550"/>
            <a:ext cx="1373706" cy="566281"/>
            <a:chOff x="6107323" y="2800414"/>
            <a:chExt cx="1373706" cy="56628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7617" y="2800414"/>
              <a:ext cx="1353412" cy="566281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6107323" y="2912305"/>
              <a:ext cx="13737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b="1" kern="0" dirty="0" smtClean="0">
                  <a:solidFill>
                    <a:prstClr val="black"/>
                  </a:solidFill>
                  <a:latin typeface="MT Extra" pitchFamily="18" charset="2"/>
                  <a:ea typeface="Cambria Math" pitchFamily="18" charset="0"/>
                  <a:cs typeface="Arial" pitchFamily="34" charset="0"/>
                  <a:sym typeface="Symbol"/>
                </a:rPr>
                <a:t>Q </a:t>
              </a:r>
              <a:r>
                <a:rPr lang="en-IN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3</a:t>
              </a:r>
              <a:r>
                <a:rPr lang="en-IN" b="1" kern="0" baseline="3000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3</a:t>
              </a:r>
              <a:r>
                <a:rPr lang="en-IN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 = 27</a:t>
              </a:r>
              <a:endParaRPr lang="en-IN" b="1" kern="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 rot="16200000">
            <a:off x="6910297" y="1520967"/>
            <a:ext cx="228234" cy="18280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4108" y="1242073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132952" y="1565238"/>
            <a:ext cx="4440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Clearly, units digit of this number is 7.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46394" y="2184835"/>
            <a:ext cx="43400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After </a:t>
            </a:r>
            <a:r>
              <a:rPr lang="en-IN" sz="1600" b="1" dirty="0" err="1">
                <a:solidFill>
                  <a:prstClr val="black"/>
                </a:solidFill>
                <a:latin typeface="Bookman Old Style" pitchFamily="18" charset="0"/>
              </a:rPr>
              <a:t>stricking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 out the last three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digit</a:t>
            </a:r>
          </a:p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from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the right,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132952" y="1871033"/>
            <a:ext cx="47756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Therefore, units digit of its cube root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is 3.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0" name="Oval 89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3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963659" y="544494"/>
            <a:ext cx="6046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the following number : 389017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151269" y="2956934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143000" y="3237454"/>
            <a:ext cx="41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r>
              <a:rPr lang="en-IN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142207" y="1242073"/>
            <a:ext cx="3259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The given number is 389017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475934" y="32374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10130" y="3237454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343 &lt; 389 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99304" y="3227406"/>
            <a:ext cx="574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and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32952" y="3562350"/>
            <a:ext cx="410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r>
              <a:rPr lang="en-IN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465886" y="35623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700082" y="3562350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512 &gt; 389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09600" y="3833396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116710" y="3833396"/>
            <a:ext cx="4379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Tens digit of the cube root of the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given</a:t>
            </a:r>
          </a:p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number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is 7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219200" y="4330788"/>
            <a:ext cx="918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Hence,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955240" y="4324350"/>
            <a:ext cx="1230797" cy="523220"/>
            <a:chOff x="609600" y="3068419"/>
            <a:chExt cx="1230797" cy="523220"/>
          </a:xfrm>
        </p:grpSpPr>
        <p:grpSp>
          <p:nvGrpSpPr>
            <p:cNvPr id="61" name="Group 60"/>
            <p:cNvGrpSpPr/>
            <p:nvPr/>
          </p:nvGrpSpPr>
          <p:grpSpPr>
            <a:xfrm>
              <a:off x="609600" y="3068419"/>
              <a:ext cx="1059265" cy="523220"/>
              <a:chOff x="609600" y="3068419"/>
              <a:chExt cx="1059265" cy="52322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609600" y="3068419"/>
                <a:ext cx="381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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878392" y="3135199"/>
                <a:ext cx="7904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/>
            <p:cNvSpPr/>
            <p:nvPr/>
          </p:nvSpPr>
          <p:spPr>
            <a:xfrm>
              <a:off x="838200" y="3117452"/>
              <a:ext cx="10021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389017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81616" y="3125246"/>
              <a:ext cx="274434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baseline="30000" dirty="0" smtClean="0">
                  <a:solidFill>
                    <a:prstClr val="black"/>
                  </a:solidFill>
                  <a:latin typeface="Bookman Old Style" pitchFamily="18" charset="0"/>
                </a:rPr>
                <a:t>3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3052476" y="438689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86672" y="438689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73</a:t>
            </a:r>
            <a:endParaRPr lang="en-IN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 flipH="1">
            <a:off x="5410200" y="1428750"/>
            <a:ext cx="1225397" cy="514799"/>
            <a:chOff x="6051623" y="2740736"/>
            <a:chExt cx="1225397" cy="51479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833" y="2740736"/>
              <a:ext cx="980185" cy="514799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6051623" y="2836105"/>
              <a:ext cx="12253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389017</a:t>
              </a:r>
              <a:endParaRPr lang="en-IN" sz="1400" b="1" kern="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6057013" y="1627933"/>
            <a:ext cx="293780" cy="9456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148864" y="2678094"/>
            <a:ext cx="37048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we are left with the number 389.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65936" y="267391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FF0000"/>
                </a:solidFill>
                <a:latin typeface="Bookman Old Style" pitchFamily="18" charset="0"/>
              </a:rPr>
              <a:t>389</a:t>
            </a:r>
            <a:endParaRPr lang="en-US" sz="16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66666" y="1525905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="1" dirty="0" smtClean="0">
                <a:solidFill>
                  <a:srgbClr val="FF0000"/>
                </a:solidFill>
                <a:latin typeface="Bookman Old Style" pitchFamily="18" charset="0"/>
              </a:rPr>
              <a:t>389</a:t>
            </a:r>
            <a:endParaRPr lang="en-US" sz="14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1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64" grpId="0"/>
      <p:bldP spid="74" grpId="0"/>
      <p:bldP spid="157" grpId="0" uiExpand="1" build="allAtOnce"/>
      <p:bldP spid="240" grpId="0"/>
      <p:bldP spid="103" grpId="0"/>
      <p:bldP spid="107" grpId="0"/>
      <p:bldP spid="116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7" grpId="0"/>
      <p:bldP spid="68" grpId="0"/>
      <p:bldP spid="38" grpId="0"/>
      <p:bldP spid="39" grpId="0"/>
      <p:bldP spid="39" grpId="1"/>
      <p:bldP spid="39" grpId="2"/>
      <p:bldP spid="40" grpId="0"/>
      <p:bldP spid="40" grpId="1"/>
      <p:bldP spid="40" grpId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lowchart: Stored Data 17"/>
          <p:cNvSpPr/>
          <p:nvPr/>
        </p:nvSpPr>
        <p:spPr>
          <a:xfrm flipV="1">
            <a:off x="751292" y="329521"/>
            <a:ext cx="6792508" cy="901867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3304" y="1343231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57393" y="1343231"/>
            <a:ext cx="10021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137592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858286" y="134323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12380" y="2024752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57200" y="2377177"/>
            <a:ext cx="1124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[137592]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431231" y="2377177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7 × 13 × </a:t>
            </a:r>
            <a:r>
              <a:rPr lang="en-US" sz="1600" b="1" dirty="0" smtClean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13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818752" y="279674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2063503" y="2796740"/>
            <a:ext cx="2792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7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775905" y="3047116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× 13 </a:t>
            </a:r>
            <a:r>
              <a:rPr lang="en-US" sz="1600" b="1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× </a:t>
            </a:r>
            <a:r>
              <a:rPr lang="en-US" sz="1600" b="1" dirty="0" smtClean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13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grpSp>
        <p:nvGrpSpPr>
          <p:cNvPr id="112" name="Group 111" hidden="1"/>
          <p:cNvGrpSpPr/>
          <p:nvPr/>
        </p:nvGrpSpPr>
        <p:grpSpPr>
          <a:xfrm>
            <a:off x="2001543" y="2827273"/>
            <a:ext cx="2852385" cy="2015797"/>
            <a:chOff x="3360937" y="-1108185"/>
            <a:chExt cx="2541357" cy="2015797"/>
          </a:xfrm>
        </p:grpSpPr>
        <p:grpSp>
          <p:nvGrpSpPr>
            <p:cNvPr id="115" name="Group 114"/>
            <p:cNvGrpSpPr/>
            <p:nvPr/>
          </p:nvGrpSpPr>
          <p:grpSpPr>
            <a:xfrm>
              <a:off x="3749569" y="-1108185"/>
              <a:ext cx="2152725" cy="1546612"/>
              <a:chOff x="3385977" y="1123522"/>
              <a:chExt cx="2018463" cy="1530075"/>
            </a:xfrm>
          </p:grpSpPr>
          <p:sp>
            <p:nvSpPr>
              <p:cNvPr id="117" name="Cloud 116"/>
              <p:cNvSpPr/>
              <p:nvPr/>
            </p:nvSpPr>
            <p:spPr>
              <a:xfrm>
                <a:off x="3385977" y="1123522"/>
                <a:ext cx="2018463" cy="1530075"/>
              </a:xfrm>
              <a:prstGeom prst="cloud">
                <a:avLst/>
              </a:prstGeom>
              <a:solidFill>
                <a:srgbClr val="CC3300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18" name="TextBox 56"/>
              <p:cNvSpPr txBox="1"/>
              <p:nvPr/>
            </p:nvSpPr>
            <p:spPr>
              <a:xfrm>
                <a:off x="3558580" y="1355711"/>
                <a:ext cx="1729138" cy="1065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Which number should be multiplied to make it a perfect cube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116" name="Picture 115" descr="C:\Users\201764\Desktop\Image\VNHa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937" y="-185087"/>
              <a:ext cx="1201135" cy="1092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Rectangle 112"/>
          <p:cNvSpPr/>
          <p:nvPr/>
        </p:nvSpPr>
        <p:spPr>
          <a:xfrm>
            <a:off x="2048786" y="1343231"/>
            <a:ext cx="1122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2146972" y="1639816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3219851" y="1649864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239"/>
          <p:cNvSpPr/>
          <p:nvPr/>
        </p:nvSpPr>
        <p:spPr>
          <a:xfrm>
            <a:off x="3005470" y="1353279"/>
            <a:ext cx="1437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741904" y="1755437"/>
            <a:ext cx="3656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137592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1012154" y="1809750"/>
            <a:ext cx="3029266" cy="924647"/>
            <a:chOff x="958532" y="393653"/>
            <a:chExt cx="3029266" cy="924647"/>
          </a:xfrm>
        </p:grpSpPr>
        <p:grpSp>
          <p:nvGrpSpPr>
            <p:cNvPr id="192" name="Group 191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202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20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1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5" name="Group 94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6" name="Oval 9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4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1000160" y="329522"/>
            <a:ext cx="608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smallest number which when multiplied with </a:t>
            </a:r>
            <a:endParaRPr lang="en-IN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137592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will make the product a perfect cube. </a:t>
            </a:r>
            <a:endParaRPr lang="en-IN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Further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, find the cube root of the product.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6253369" y="785893"/>
            <a:ext cx="1470599" cy="596285"/>
            <a:chOff x="3568052" y="1430626"/>
            <a:chExt cx="1378879" cy="589909"/>
          </a:xfrm>
        </p:grpSpPr>
        <p:sp>
          <p:nvSpPr>
            <p:cNvPr id="210" name="Rounded Rectangle 209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211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137592 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212" name="Picture 2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5561" y="643941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Oval Callout 118"/>
          <p:cNvSpPr/>
          <p:nvPr/>
        </p:nvSpPr>
        <p:spPr>
          <a:xfrm>
            <a:off x="5547127" y="895350"/>
            <a:ext cx="449632" cy="405502"/>
          </a:xfrm>
          <a:prstGeom prst="wedgeEllipseCallout">
            <a:avLst>
              <a:gd name="adj1" fmla="val -8556"/>
              <a:gd name="adj2" fmla="val 6250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1"/>
          <a:stretch/>
        </p:blipFill>
        <p:spPr>
          <a:xfrm>
            <a:off x="6703158" y="967366"/>
            <a:ext cx="2059842" cy="3492507"/>
          </a:xfrm>
          <a:prstGeom prst="rect">
            <a:avLst/>
          </a:prstGeom>
        </p:spPr>
      </p:pic>
      <p:grpSp>
        <p:nvGrpSpPr>
          <p:cNvPr id="85" name="Group 84"/>
          <p:cNvGrpSpPr/>
          <p:nvPr/>
        </p:nvGrpSpPr>
        <p:grpSpPr>
          <a:xfrm>
            <a:off x="7237642" y="1318982"/>
            <a:ext cx="1160268" cy="2851084"/>
            <a:chOff x="5888126" y="1899977"/>
            <a:chExt cx="1874267" cy="2851084"/>
          </a:xfrm>
        </p:grpSpPr>
        <p:cxnSp>
          <p:nvCxnSpPr>
            <p:cNvPr id="86" name="Straight Connector 85"/>
            <p:cNvCxnSpPr/>
            <p:nvPr/>
          </p:nvCxnSpPr>
          <p:spPr>
            <a:xfrm flipH="1" flipV="1">
              <a:off x="6631458" y="1899977"/>
              <a:ext cx="31225" cy="2851084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888126" y="2102546"/>
              <a:ext cx="1874267" cy="1489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7712111" y="1204051"/>
            <a:ext cx="91971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137592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712111" y="1481233"/>
            <a:ext cx="91971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68796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712110" y="1744594"/>
            <a:ext cx="822289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34398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281863" y="1216751"/>
            <a:ext cx="4151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281863" y="1503354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7237649" y="1787383"/>
            <a:ext cx="1160262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281863" y="1757294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7237649" y="2054951"/>
            <a:ext cx="1160262" cy="301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7712111" y="2057968"/>
            <a:ext cx="82228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17199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7281863" y="2070668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7255235" y="2361363"/>
            <a:ext cx="1142676" cy="696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7712111" y="2364120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5733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7255235" y="2652765"/>
            <a:ext cx="114267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281863" y="2364120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712111" y="2682109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1911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281863" y="2682109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7275331" y="2964264"/>
            <a:ext cx="1122580" cy="218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712111" y="2981885"/>
            <a:ext cx="52018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637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281863" y="2981885"/>
            <a:ext cx="4276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7253560" y="3271650"/>
            <a:ext cx="1144351" cy="42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7712111" y="3271650"/>
            <a:ext cx="51613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83213" y="3298629"/>
            <a:ext cx="4276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7276681" y="3579227"/>
            <a:ext cx="1121230" cy="1337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7713461" y="3588394"/>
            <a:ext cx="51883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7181850" y="3615373"/>
            <a:ext cx="42763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7278031" y="3905138"/>
            <a:ext cx="1119880" cy="420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7714811" y="3905138"/>
            <a:ext cx="264405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7241457" y="2122885"/>
            <a:ext cx="344104" cy="84996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232425" y="1372646"/>
            <a:ext cx="9064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× 7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7241457" y="1226116"/>
            <a:ext cx="344104" cy="84996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040426" y="1382178"/>
            <a:ext cx="659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855408" y="3047116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× </a:t>
            </a:r>
            <a:r>
              <a:rPr lang="en-US" sz="1600" b="1" dirty="0" smtClean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latin typeface="Bookman Old Style" pitchFamily="18" charset="0"/>
              </a:rPr>
              <a:t>7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3222407" y="3047116"/>
            <a:ext cx="7007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13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818752" y="342314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2063503" y="3423145"/>
            <a:ext cx="2792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× 3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7 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3775905" y="3673521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× 13 </a:t>
            </a:r>
            <a:r>
              <a:rPr lang="en-US" sz="1600" b="1" dirty="0">
                <a:latin typeface="Bookman Old Style" pitchFamily="18" charset="0"/>
              </a:rPr>
              <a:t>× </a:t>
            </a:r>
            <a:r>
              <a:rPr lang="en-US" sz="1600" b="1" dirty="0" smtClean="0">
                <a:latin typeface="Bookman Old Style" pitchFamily="18" charset="0"/>
              </a:rPr>
              <a:t>13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2663702" y="40706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2952257" y="4070683"/>
            <a:ext cx="385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2855408" y="3673521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itchFamily="18" charset="0"/>
              </a:rPr>
              <a:t>× </a:t>
            </a:r>
            <a:r>
              <a:rPr lang="en-US" sz="1600" b="1" dirty="0" smtClean="0">
                <a:latin typeface="Bookman Old Style" pitchFamily="18" charset="0"/>
              </a:rPr>
              <a:t>7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3222407" y="3673521"/>
            <a:ext cx="7007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13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2168226" y="3721507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440579" y="3721507"/>
            <a:ext cx="89942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2366678" y="3951838"/>
            <a:ext cx="88679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2458496" y="34226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3719568" y="342900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2645910" y="366500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3129833" y="4070683"/>
            <a:ext cx="3499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3289320" y="4070683"/>
            <a:ext cx="385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495152" y="4070683"/>
            <a:ext cx="3499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3654639" y="4070683"/>
            <a:ext cx="385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831545" y="4070683"/>
            <a:ext cx="3499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982396" y="4070683"/>
            <a:ext cx="507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523352" y="3429009"/>
            <a:ext cx="1410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162771336</a:t>
            </a:r>
            <a:endParaRPr lang="en-US" sz="1600" b="1" dirty="0">
              <a:latin typeface="Bookman Old Style" pitchFamily="18" charset="0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3529090" y="3974166"/>
            <a:ext cx="131684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3970916" y="367270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513304" y="3953530"/>
            <a:ext cx="1639564" cy="523220"/>
            <a:chOff x="609600" y="3068419"/>
            <a:chExt cx="1639564" cy="523220"/>
          </a:xfrm>
        </p:grpSpPr>
        <p:grpSp>
          <p:nvGrpSpPr>
            <p:cNvPr id="195" name="Group 194"/>
            <p:cNvGrpSpPr/>
            <p:nvPr/>
          </p:nvGrpSpPr>
          <p:grpSpPr>
            <a:xfrm>
              <a:off x="609600" y="3068419"/>
              <a:ext cx="1524837" cy="523220"/>
              <a:chOff x="609600" y="3068419"/>
              <a:chExt cx="1524837" cy="52322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609600" y="3068419"/>
                <a:ext cx="381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1" dirty="0" smtClean="0">
                    <a:solidFill>
                      <a:prstClr val="black"/>
                    </a:solidFill>
                    <a:latin typeface="Bookman Old Style" pitchFamily="18" charset="0"/>
                    <a:sym typeface="Symbol"/>
                  </a:rPr>
                  <a:t>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99" name="Straight Connector 198"/>
              <p:cNvCxnSpPr/>
              <p:nvPr/>
            </p:nvCxnSpPr>
            <p:spPr>
              <a:xfrm>
                <a:off x="878392" y="3135199"/>
                <a:ext cx="1256045" cy="167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6" name="Rectangle 195"/>
            <p:cNvSpPr/>
            <p:nvPr/>
          </p:nvSpPr>
          <p:spPr>
            <a:xfrm>
              <a:off x="838200" y="3117452"/>
              <a:ext cx="141096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162771336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1616" y="3125246"/>
              <a:ext cx="274434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baseline="30000" dirty="0" smtClean="0">
                  <a:solidFill>
                    <a:prstClr val="black"/>
                  </a:solidFill>
                  <a:latin typeface="Bookman Old Style" pitchFamily="18" charset="0"/>
                </a:rPr>
                <a:t>3</a:t>
              </a:r>
              <a:endParaRPr lang="en-US" sz="1600" b="1" baseline="30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 flipH="1">
            <a:off x="4056716" y="1711200"/>
            <a:ext cx="2379850" cy="1049543"/>
            <a:chOff x="5271229" y="2571898"/>
            <a:chExt cx="2379850" cy="1049543"/>
          </a:xfrm>
        </p:grpSpPr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215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6" name="Rectangle 215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let’s 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make group </a:t>
              </a:r>
              <a:r>
                <a:rPr lang="en-US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 </a:t>
              </a:r>
              <a:r>
                <a:rPr lang="en-US" sz="1400" b="1" kern="0" dirty="0" smtClean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same </a:t>
              </a:r>
              <a:r>
                <a:rPr lang="en-US" sz="1400" b="1" kern="0" dirty="0">
                  <a:solidFill>
                    <a:srgbClr val="FF0000"/>
                  </a:solidFill>
                  <a:effectLst>
                    <a:glow rad="63500">
                      <a:srgbClr val="F79646">
                        <a:satMod val="175000"/>
                        <a:alpha val="40000"/>
                      </a:srgbClr>
                    </a:glo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factor</a:t>
              </a:r>
              <a:endParaRPr lang="en-US" sz="1600" b="1" kern="0" dirty="0">
                <a:solidFill>
                  <a:srgbClr val="FF0000"/>
                </a:solidFill>
                <a:effectLst>
                  <a:glow rad="63500">
                    <a:srgbClr val="F79646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endParaRPr>
            </a:p>
          </p:txBody>
        </p:sp>
      </p:grpSp>
      <p:sp>
        <p:nvSpPr>
          <p:cNvPr id="209" name="Rectangle 208"/>
          <p:cNvSpPr/>
          <p:nvPr/>
        </p:nvSpPr>
        <p:spPr>
          <a:xfrm>
            <a:off x="2670915" y="446895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2905148" y="4468956"/>
            <a:ext cx="6676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546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17" name="Group 216"/>
          <p:cNvGrpSpPr/>
          <p:nvPr/>
        </p:nvGrpSpPr>
        <p:grpSpPr>
          <a:xfrm flipH="1">
            <a:off x="4084351" y="1651096"/>
            <a:ext cx="2379850" cy="1049543"/>
            <a:chOff x="5271229" y="2571898"/>
            <a:chExt cx="2379850" cy="1049543"/>
          </a:xfrm>
        </p:grpSpPr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1910102" cy="1003199"/>
            </a:xfrm>
            <a:prstGeom prst="rect">
              <a:avLst/>
            </a:prstGeom>
          </p:spPr>
        </p:pic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1" name="Rectangle 220"/>
            <p:cNvSpPr/>
            <p:nvPr/>
          </p:nvSpPr>
          <p:spPr>
            <a:xfrm>
              <a:off x="5677565" y="2703910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three numbers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is not there to make a group of  3</a:t>
              </a:r>
            </a:p>
          </p:txBody>
        </p:sp>
      </p:grpSp>
      <p:grpSp>
        <p:nvGrpSpPr>
          <p:cNvPr id="205" name="Group 204"/>
          <p:cNvGrpSpPr/>
          <p:nvPr/>
        </p:nvGrpSpPr>
        <p:grpSpPr>
          <a:xfrm flipH="1">
            <a:off x="6132682" y="836175"/>
            <a:ext cx="2637292" cy="1049543"/>
            <a:chOff x="5271229" y="2571898"/>
            <a:chExt cx="2637292" cy="1049543"/>
          </a:xfrm>
        </p:grpSpPr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5"/>
              <a:ext cx="2141454" cy="1026115"/>
            </a:xfrm>
            <a:prstGeom prst="rect">
              <a:avLst/>
            </a:prstGeom>
          </p:spPr>
        </p:pic>
        <p:pic>
          <p:nvPicPr>
            <p:cNvPr id="207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8" name="Rectangle 207"/>
            <p:cNvSpPr/>
            <p:nvPr/>
          </p:nvSpPr>
          <p:spPr>
            <a:xfrm>
              <a:off x="5677565" y="2809592"/>
              <a:ext cx="22309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find the cube </a:t>
              </a:r>
            </a:p>
            <a:p>
              <a:pPr algn="ctr">
                <a:defRPr/>
              </a:pPr>
              <a:r>
                <a:rPr lang="en-US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root of 162771336 </a:t>
              </a:r>
              <a:endParaRPr lang="en-IN" sz="1400" b="1" kern="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 flipH="1">
            <a:off x="6078673" y="836175"/>
            <a:ext cx="2637292" cy="1294314"/>
            <a:chOff x="5271229" y="2571898"/>
            <a:chExt cx="2637292" cy="1294314"/>
          </a:xfrm>
        </p:grpSpPr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668" y="2595327"/>
              <a:ext cx="2141454" cy="1270885"/>
            </a:xfrm>
            <a:prstGeom prst="rect">
              <a:avLst/>
            </a:prstGeom>
          </p:spPr>
        </p:pic>
        <p:pic>
          <p:nvPicPr>
            <p:cNvPr id="229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0" name="Rectangle 229"/>
            <p:cNvSpPr/>
            <p:nvPr/>
          </p:nvSpPr>
          <p:spPr>
            <a:xfrm>
              <a:off x="5677565" y="2615010"/>
              <a:ext cx="2230956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make it a perfect cube we need to multiply </a:t>
              </a:r>
              <a:endParaRPr lang="en-IN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7 × 13 × 13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on both the sides</a:t>
              </a:r>
            </a:p>
          </p:txBody>
        </p:sp>
      </p:grpSp>
      <p:grpSp>
        <p:nvGrpSpPr>
          <p:cNvPr id="231" name="Group 230"/>
          <p:cNvGrpSpPr/>
          <p:nvPr/>
        </p:nvGrpSpPr>
        <p:grpSpPr>
          <a:xfrm flipH="1">
            <a:off x="6129256" y="718397"/>
            <a:ext cx="2379850" cy="1049543"/>
            <a:chOff x="5271229" y="2571898"/>
            <a:chExt cx="2379850" cy="1049543"/>
          </a:xfrm>
        </p:grpSpPr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233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4" name="Rectangle 233"/>
            <p:cNvSpPr/>
            <p:nvPr/>
          </p:nvSpPr>
          <p:spPr>
            <a:xfrm>
              <a:off x="5677565" y="2763145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multiply </a:t>
              </a:r>
              <a:endParaRPr lang="en-IN" sz="14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7 × 13 × 13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on both the sides</a:t>
              </a:r>
            </a:p>
          </p:txBody>
        </p:sp>
      </p:grpSp>
      <p:sp>
        <p:nvSpPr>
          <p:cNvPr id="127" name="Rounded Rectangle 126"/>
          <p:cNvSpPr/>
          <p:nvPr/>
        </p:nvSpPr>
        <p:spPr>
          <a:xfrm>
            <a:off x="7241457" y="2983231"/>
            <a:ext cx="344104" cy="607314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7200900" y="3602888"/>
            <a:ext cx="344104" cy="31164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09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500"/>
                            </p:stCondLst>
                            <p:childTnLst>
                              <p:par>
                                <p:cTn id="40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8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1" dur="25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4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4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7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500"/>
                            </p:stCondLst>
                            <p:childTnLst>
                              <p:par>
                                <p:cTn id="4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000"/>
                            </p:stCondLst>
                            <p:childTnLst>
                              <p:par>
                                <p:cTn id="4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500"/>
                            </p:stCondLst>
                            <p:childTnLst>
                              <p:par>
                                <p:cTn id="4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123 L 0.05555 0.12685 " pathEditMode="relative" rAng="0" ptsTypes="AA">
                                      <p:cBhvr>
                                        <p:cTn id="51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" y="62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2000"/>
                            </p:stCondLst>
                            <p:childTnLst>
                              <p:par>
                                <p:cTn id="5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500"/>
                            </p:stCondLst>
                            <p:childTnLst>
                              <p:par>
                                <p:cTn id="5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2.71605E-6 L -0.04636 0.12439 " pathEditMode="relative" rAng="0" ptsTypes="AA">
                                      <p:cBhvr>
                                        <p:cTn id="525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8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2500"/>
                            </p:stCondLst>
                            <p:childTnLst>
                              <p:par>
                                <p:cTn id="5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500"/>
                            </p:stCondLst>
                            <p:childTnLst>
                              <p:par>
                                <p:cTn id="5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062 L 0.11164 0.07778 " pathEditMode="relative" rAng="0" ptsTypes="AA">
                                      <p:cBhvr>
                                        <p:cTn id="540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2500"/>
                            </p:stCondLst>
                            <p:childTnLst>
                              <p:par>
                                <p:cTn id="5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493 L 0.00052 0.07593 " pathEditMode="relative" rAng="0" ptsTypes="AA">
                                      <p:cBhvr>
                                        <p:cTn id="556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00"/>
                            </p:stCondLst>
                            <p:childTnLst>
                              <p:par>
                                <p:cTn id="5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6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54" grpId="0"/>
      <p:bldP spid="157" grpId="0"/>
      <p:bldP spid="159" grpId="0"/>
      <p:bldP spid="159" grpId="1"/>
      <p:bldP spid="160" grpId="0"/>
      <p:bldP spid="161" grpId="0"/>
      <p:bldP spid="162" grpId="0"/>
      <p:bldP spid="162" grpId="1"/>
      <p:bldP spid="113" grpId="0"/>
      <p:bldP spid="240" grpId="0"/>
      <p:bldP spid="244" grpId="0"/>
      <p:bldP spid="119" grpId="0" animBg="1"/>
      <p:bldP spid="119" grpId="1" animBg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9" grpId="0"/>
      <p:bldP spid="99" grpId="1"/>
      <p:bldP spid="101" grpId="0"/>
      <p:bldP spid="101" grpId="1"/>
      <p:bldP spid="102" grpId="0"/>
      <p:bldP spid="102" grpId="1"/>
      <p:bldP spid="104" grpId="0"/>
      <p:bldP spid="104" grpId="1"/>
      <p:bldP spid="106" grpId="0"/>
      <p:bldP spid="106" grpId="1"/>
      <p:bldP spid="107" grpId="0"/>
      <p:bldP spid="107" grpId="1"/>
      <p:bldP spid="108" grpId="0"/>
      <p:bldP spid="108" grpId="1"/>
      <p:bldP spid="110" grpId="0"/>
      <p:bldP spid="110" grpId="1"/>
      <p:bldP spid="111" grpId="0"/>
      <p:bldP spid="111" grpId="1"/>
      <p:bldP spid="120" grpId="0"/>
      <p:bldP spid="120" grpId="1"/>
      <p:bldP spid="121" grpId="0"/>
      <p:bldP spid="121" grpId="1"/>
      <p:bldP spid="123" grpId="0"/>
      <p:bldP spid="123" grpId="1"/>
      <p:bldP spid="124" grpId="0"/>
      <p:bldP spid="124" grpId="1"/>
      <p:bldP spid="126" grpId="0"/>
      <p:bldP spid="126" grpId="1"/>
      <p:bldP spid="246" grpId="0" animBg="1"/>
      <p:bldP spid="246" grpId="1" animBg="1"/>
      <p:bldP spid="129" grpId="0"/>
      <p:bldP spid="130" grpId="0" animBg="1"/>
      <p:bldP spid="130" grpId="1" animBg="1"/>
      <p:bldP spid="131" grpId="0"/>
      <p:bldP spid="139" grpId="0"/>
      <p:bldP spid="139" grpId="1"/>
      <p:bldP spid="141" grpId="0"/>
      <p:bldP spid="150" grpId="0"/>
      <p:bldP spid="158" grpId="0"/>
      <p:bldP spid="164" grpId="0"/>
      <p:bldP spid="164" grpId="1"/>
      <p:bldP spid="165" grpId="0"/>
      <p:bldP spid="166" grpId="0"/>
      <p:bldP spid="170" grpId="0"/>
      <p:bldP spid="170" grpId="1"/>
      <p:bldP spid="172" grpId="0"/>
      <p:bldP spid="176" grpId="0"/>
      <p:bldP spid="176" grpId="1"/>
      <p:bldP spid="176" grpId="2"/>
      <p:bldP spid="177" grpId="0"/>
      <p:bldP spid="177" grpId="1"/>
      <p:bldP spid="177" grpId="2"/>
      <p:bldP spid="178" grpId="0"/>
      <p:bldP spid="178" grpId="1"/>
      <p:bldP spid="178" grpId="2"/>
      <p:bldP spid="179" grpId="0"/>
      <p:bldP spid="180" grpId="0"/>
      <p:bldP spid="181" grpId="0"/>
      <p:bldP spid="182" grpId="0"/>
      <p:bldP spid="185" grpId="0"/>
      <p:bldP spid="186" grpId="0"/>
      <p:bldP spid="187" grpId="0"/>
      <p:bldP spid="193" grpId="0"/>
      <p:bldP spid="193" grpId="1"/>
      <p:bldP spid="193" grpId="2"/>
      <p:bldP spid="209" grpId="0"/>
      <p:bldP spid="218" grpId="0"/>
      <p:bldP spid="127" grpId="0" animBg="1"/>
      <p:bldP spid="127" grpId="1" animBg="1"/>
      <p:bldP spid="128" grpId="0" animBg="1"/>
      <p:bldP spid="128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 hidden="1"/>
          <p:cNvGrpSpPr/>
          <p:nvPr/>
        </p:nvGrpSpPr>
        <p:grpSpPr>
          <a:xfrm>
            <a:off x="2001543" y="2827273"/>
            <a:ext cx="2852385" cy="2015797"/>
            <a:chOff x="3360937" y="-1108185"/>
            <a:chExt cx="2541357" cy="2015797"/>
          </a:xfrm>
        </p:grpSpPr>
        <p:grpSp>
          <p:nvGrpSpPr>
            <p:cNvPr id="115" name="Group 114"/>
            <p:cNvGrpSpPr/>
            <p:nvPr/>
          </p:nvGrpSpPr>
          <p:grpSpPr>
            <a:xfrm>
              <a:off x="3749569" y="-1108185"/>
              <a:ext cx="2152725" cy="1546612"/>
              <a:chOff x="3385977" y="1123522"/>
              <a:chExt cx="2018463" cy="1530075"/>
            </a:xfrm>
          </p:grpSpPr>
          <p:sp>
            <p:nvSpPr>
              <p:cNvPr id="117" name="Cloud 116"/>
              <p:cNvSpPr/>
              <p:nvPr/>
            </p:nvSpPr>
            <p:spPr>
              <a:xfrm>
                <a:off x="3385977" y="1123522"/>
                <a:ext cx="2018463" cy="1530075"/>
              </a:xfrm>
              <a:prstGeom prst="cloud">
                <a:avLst/>
              </a:prstGeom>
              <a:solidFill>
                <a:srgbClr val="CC3300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18" name="TextBox 56"/>
              <p:cNvSpPr txBox="1"/>
              <p:nvPr/>
            </p:nvSpPr>
            <p:spPr>
              <a:xfrm>
                <a:off x="3558580" y="1355711"/>
                <a:ext cx="1729138" cy="1065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Which number should be multiplied to make it a perfect cube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116" name="Picture 115" descr="C:\Users\201764\Desktop\Image\VNHa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937" y="-185087"/>
              <a:ext cx="1201135" cy="1092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Flowchart: Stored Data 17"/>
          <p:cNvSpPr/>
          <p:nvPr/>
        </p:nvSpPr>
        <p:spPr>
          <a:xfrm flipV="1">
            <a:off x="751292" y="329521"/>
            <a:ext cx="6792508" cy="901867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6" name="Oval 9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4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1000160" y="329522"/>
            <a:ext cx="6086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smallest number which when multiplied with </a:t>
            </a:r>
            <a:endParaRPr lang="en-IN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137592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will make the product a perfect cube. </a:t>
            </a:r>
            <a:endParaRPr lang="en-IN" sz="1600" b="1" dirty="0" smtClean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defTabSz="51435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Further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, find the cube root of the product.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82677" y="1650413"/>
            <a:ext cx="5388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Thus, the smallest required number to multiply </a:t>
            </a:r>
            <a:r>
              <a:rPr lang="en-IN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with 137592 </a:t>
            </a:r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to make  it a perfect cube is </a:t>
            </a:r>
            <a:r>
              <a:rPr lang="en-IN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1183.</a:t>
            </a:r>
            <a:endParaRPr lang="en-IN" sz="1600" b="1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589504" y="2159471"/>
            <a:ext cx="53882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And the cube root of the product formed</a:t>
            </a:r>
          </a:p>
          <a:p>
            <a:r>
              <a:rPr lang="en-US" sz="1600" b="1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i.e</a:t>
            </a:r>
            <a:r>
              <a:rPr lang="en-US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, 162771336 is 546.</a:t>
            </a:r>
            <a:endParaRPr lang="en-IN" sz="1600" b="1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77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17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6" name="Oval 95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5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963660" y="363122"/>
            <a:ext cx="6081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Find the cube root of 91125.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5162" y="1438047"/>
            <a:ext cx="727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cs typeface="Arial" pitchFamily="34" charset="0"/>
              </a:rPr>
              <a:t>Sol.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9660" y="1438047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91125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55937" y="143804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2557548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94185" y="255754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08118" y="255754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69869" y="1438047"/>
            <a:ext cx="1326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94185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33400" y="209443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69950" y="2076582"/>
                <a:ext cx="1094210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91125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2076582"/>
                <a:ext cx="1094210" cy="37535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69950" y="2539146"/>
                <a:ext cx="1094210" cy="375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dirty="0">
                              <a:latin typeface="Bookman Old Style" pitchFamily="18" charset="0"/>
                            </a:rPr>
                            <m:t>91125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0" y="2539146"/>
                <a:ext cx="1094210" cy="37535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2521451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2369348" y="1747620"/>
            <a:ext cx="905347" cy="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63711" y="1747596"/>
            <a:ext cx="947547" cy="1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661111" y="144439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881765" y="143573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2351821" y="2033989"/>
            <a:ext cx="914400" cy="2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2969747" y="20944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2657022" y="171378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57"/>
          <a:stretch/>
        </p:blipFill>
        <p:spPr>
          <a:xfrm>
            <a:off x="6287046" y="895351"/>
            <a:ext cx="2552154" cy="29942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roup 80"/>
          <p:cNvGrpSpPr/>
          <p:nvPr/>
        </p:nvGrpSpPr>
        <p:grpSpPr>
          <a:xfrm>
            <a:off x="7008306" y="1175877"/>
            <a:ext cx="1097280" cy="2461626"/>
            <a:chOff x="5899534" y="1870457"/>
            <a:chExt cx="1772526" cy="2461626"/>
          </a:xfrm>
        </p:grpSpPr>
        <p:cxnSp>
          <p:nvCxnSpPr>
            <p:cNvPr id="82" name="Straight Connector 81"/>
            <p:cNvCxnSpPr/>
            <p:nvPr/>
          </p:nvCxnSpPr>
          <p:spPr>
            <a:xfrm flipH="1" flipV="1">
              <a:off x="6636177" y="1870457"/>
              <a:ext cx="35051" cy="2461626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899534" y="2077697"/>
              <a:ext cx="1772526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Rectangle 83"/>
          <p:cNvSpPr/>
          <p:nvPr/>
        </p:nvSpPr>
        <p:spPr>
          <a:xfrm>
            <a:off x="7478870" y="1103166"/>
            <a:ext cx="767686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91125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478870" y="1350156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30375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478870" y="1573617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10125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478870" y="1813035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3375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478870" y="2056875"/>
            <a:ext cx="68580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1125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478870" y="2315955"/>
            <a:ext cx="522130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375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478870" y="2582655"/>
            <a:ext cx="569567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125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045484" y="1103166"/>
            <a:ext cx="41513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045484" y="1350156"/>
            <a:ext cx="33893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045484" y="1573617"/>
            <a:ext cx="33893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045484" y="1813035"/>
            <a:ext cx="33893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045484" y="2056875"/>
            <a:ext cx="33893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045484" y="2315955"/>
            <a:ext cx="33893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3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7008306" y="160409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008306" y="182827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008306" y="206449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7008306" y="2337227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008306" y="258265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7045484" y="2582655"/>
            <a:ext cx="33893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478870" y="2841735"/>
            <a:ext cx="593822" cy="29546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25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08306" y="284173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7045484" y="2851420"/>
            <a:ext cx="33893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478870" y="3087289"/>
            <a:ext cx="45720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7008306" y="310843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045484" y="3087289"/>
            <a:ext cx="338930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5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478870" y="3321795"/>
            <a:ext cx="296911" cy="2780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</a:rPr>
              <a:t>1</a:t>
            </a:r>
            <a:endParaRPr lang="en-US" sz="1100" b="1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7008306" y="3344655"/>
            <a:ext cx="109728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3484214" y="1438047"/>
            <a:ext cx="1316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×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2261353" y="1714272"/>
            <a:ext cx="1192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45" name="Group 144"/>
          <p:cNvGrpSpPr/>
          <p:nvPr/>
        </p:nvGrpSpPr>
        <p:grpSpPr>
          <a:xfrm flipH="1">
            <a:off x="1124333" y="3579607"/>
            <a:ext cx="2276418" cy="1049543"/>
            <a:chOff x="5271229" y="2571898"/>
            <a:chExt cx="2276418" cy="1049543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14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8" name="Rectangle 147"/>
            <p:cNvSpPr/>
            <p:nvPr/>
          </p:nvSpPr>
          <p:spPr>
            <a:xfrm>
              <a:off x="5640635" y="2881912"/>
              <a:ext cx="179410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Let us find the prime factors</a:t>
              </a:r>
            </a:p>
          </p:txBody>
        </p:sp>
      </p:grpSp>
      <p:sp>
        <p:nvSpPr>
          <p:cNvPr id="149" name="Horizontal Scroll 148"/>
          <p:cNvSpPr/>
          <p:nvPr/>
        </p:nvSpPr>
        <p:spPr>
          <a:xfrm>
            <a:off x="522300" y="2879775"/>
            <a:ext cx="3737204" cy="591061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95604" y="3017982"/>
            <a:ext cx="3736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ysClr val="windowText" lastClr="000000"/>
                </a:solidFill>
                <a:latin typeface="Bookman Old Style" pitchFamily="18" charset="0"/>
              </a:rPr>
              <a:t>Thus, Cube root of 91125is </a:t>
            </a:r>
            <a:r>
              <a:rPr lang="en-IN" sz="16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45.</a:t>
            </a:r>
            <a:endParaRPr lang="en-IN" sz="1600" b="1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151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00" y="2848415"/>
            <a:ext cx="696900" cy="6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2" name="Group 151"/>
          <p:cNvGrpSpPr/>
          <p:nvPr/>
        </p:nvGrpSpPr>
        <p:grpSpPr>
          <a:xfrm flipH="1">
            <a:off x="1161965" y="3579607"/>
            <a:ext cx="2276418" cy="1049543"/>
            <a:chOff x="5271229" y="2571898"/>
            <a:chExt cx="2276418" cy="1049543"/>
          </a:xfrm>
        </p:grpSpPr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15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5" name="Rectangle 154"/>
            <p:cNvSpPr/>
            <p:nvPr/>
          </p:nvSpPr>
          <p:spPr>
            <a:xfrm>
              <a:off x="5522355" y="2802291"/>
              <a:ext cx="19735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Take  one  term from 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each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group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 flipH="1">
            <a:off x="1143000" y="3562350"/>
            <a:ext cx="2276418" cy="1049543"/>
            <a:chOff x="5271229" y="2571898"/>
            <a:chExt cx="2276418" cy="1049543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14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4" name="Rectangle 143"/>
            <p:cNvSpPr/>
            <p:nvPr/>
          </p:nvSpPr>
          <p:spPr>
            <a:xfrm>
              <a:off x="5522355" y="2802291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Making group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of</a:t>
              </a:r>
            </a:p>
            <a:p>
              <a:pPr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3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same prime factors</a:t>
              </a:r>
            </a:p>
          </p:txBody>
        </p:sp>
      </p:grpSp>
      <p:sp>
        <p:nvSpPr>
          <p:cNvPr id="134" name="Rounded Rectangle 133"/>
          <p:cNvSpPr/>
          <p:nvPr/>
        </p:nvSpPr>
        <p:spPr>
          <a:xfrm>
            <a:off x="7028338" y="1138046"/>
            <a:ext cx="312822" cy="68382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7010400" y="1857779"/>
            <a:ext cx="312822" cy="683827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7002510" y="2619943"/>
            <a:ext cx="312822" cy="75973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08118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741174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189470" y="20944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0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-2.46914E-7 L -0.03768 0.12623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2.96296E-6 L -0.12413 0.12808 " pathEditMode="relative" rAng="0" ptsTypes="AA">
                                      <p:cBhvr>
                                        <p:cTn id="258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0.00062 L 0.05851 0.075 " pathEditMode="relative" rAng="0" ptsTypes="AA">
                                      <p:cBhvr>
                                        <p:cTn id="274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3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5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8" grpId="0"/>
      <p:bldP spid="29" grpId="0"/>
      <p:bldP spid="30" grpId="0"/>
      <p:bldP spid="31" grpId="0"/>
      <p:bldP spid="34" grpId="0"/>
      <p:bldP spid="35" grpId="0"/>
      <p:bldP spid="37" grpId="0"/>
      <p:bldP spid="38" grpId="0"/>
      <p:bldP spid="39" grpId="0"/>
      <p:bldP spid="41" grpId="0"/>
      <p:bldP spid="98" grpId="0"/>
      <p:bldP spid="98" grpId="1"/>
      <p:bldP spid="98" grpId="2"/>
      <p:bldP spid="99" grpId="0"/>
      <p:bldP spid="99" grpId="1"/>
      <p:bldP spid="99" grpId="2"/>
      <p:bldP spid="129" grpId="0"/>
      <p:bldP spid="130" grpId="0"/>
      <p:bldP spid="130" grpId="1"/>
      <p:bldP spid="130" grpId="2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5" grpId="0"/>
      <p:bldP spid="97" grpId="0"/>
      <p:bldP spid="100" grpId="0"/>
      <p:bldP spid="101" grpId="0"/>
      <p:bldP spid="107" grpId="0"/>
      <p:bldP spid="109" grpId="0"/>
      <p:bldP spid="111" grpId="0"/>
      <p:bldP spid="112" grpId="0"/>
      <p:bldP spid="114" grpId="0"/>
      <p:bldP spid="115" grpId="0"/>
      <p:bldP spid="138" grpId="0"/>
      <p:bldP spid="140" grpId="0"/>
      <p:bldP spid="149" grpId="0" animBg="1"/>
      <p:bldP spid="150" grpId="0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36" grpId="0"/>
      <p:bldP spid="40" grpId="0"/>
      <p:bldP spid="12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674108" y="1242073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95400" y="1242073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26244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977902" y="124207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79039" y="1905523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512380" y="3111384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086788" y="3111384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729</a:t>
            </a:r>
            <a:endParaRPr lang="en-US" sz="1600" b="1" dirty="0"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619250" y="311138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1851660" y="3111384"/>
            <a:ext cx="25727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12380" y="4108298"/>
            <a:ext cx="3889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Now,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729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becomes a perfect cube.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196200" y="1242073"/>
            <a:ext cx="948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02" name="Group 201" hidden="1"/>
          <p:cNvGrpSpPr/>
          <p:nvPr/>
        </p:nvGrpSpPr>
        <p:grpSpPr>
          <a:xfrm flipH="1">
            <a:off x="1665358" y="3873090"/>
            <a:ext cx="2379850" cy="1049543"/>
            <a:chOff x="5271229" y="2571898"/>
            <a:chExt cx="2379850" cy="1049543"/>
          </a:xfrm>
        </p:grpSpPr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20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0" name="Rectangle 209"/>
            <p:cNvSpPr/>
            <p:nvPr/>
          </p:nvSpPr>
          <p:spPr>
            <a:xfrm>
              <a:off x="5677565" y="2745141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Two numbers are not there to make the group of  3</a:t>
              </a:r>
            </a:p>
          </p:txBody>
        </p:sp>
      </p:grpSp>
      <p:grpSp>
        <p:nvGrpSpPr>
          <p:cNvPr id="211" name="Group 210" hidden="1"/>
          <p:cNvGrpSpPr/>
          <p:nvPr/>
        </p:nvGrpSpPr>
        <p:grpSpPr>
          <a:xfrm flipH="1">
            <a:off x="2287840" y="3800420"/>
            <a:ext cx="2676513" cy="1071060"/>
            <a:chOff x="5166454" y="2571898"/>
            <a:chExt cx="2676513" cy="1071060"/>
          </a:xfrm>
        </p:grpSpPr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6542" y="2644603"/>
              <a:ext cx="2186425" cy="998355"/>
            </a:xfrm>
            <a:prstGeom prst="rect">
              <a:avLst/>
            </a:prstGeom>
          </p:spPr>
        </p:pic>
        <p:pic>
          <p:nvPicPr>
            <p:cNvPr id="2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166454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4" name="Rectangle 213"/>
            <p:cNvSpPr/>
            <p:nvPr/>
          </p:nvSpPr>
          <p:spPr>
            <a:xfrm>
              <a:off x="5590827" y="2678697"/>
              <a:ext cx="2195002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make it a perfect cube we need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divide both 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the </a:t>
              </a: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side by </a:t>
              </a:r>
              <a:r>
                <a:rPr lang="en-US" sz="1400" b="1" dirty="0">
                  <a:solidFill>
                    <a:prstClr val="black"/>
                  </a:solidFill>
                  <a:latin typeface="Bookman Old Style" pitchFamily="18" charset="0"/>
                </a:rPr>
                <a:t>3 × 3 × 2 × </a:t>
              </a: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.</a:t>
              </a:r>
              <a:endParaRPr lang="en-US" sz="14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15" name="Group 214" hidden="1"/>
          <p:cNvGrpSpPr/>
          <p:nvPr/>
        </p:nvGrpSpPr>
        <p:grpSpPr>
          <a:xfrm>
            <a:off x="1250898" y="3873090"/>
            <a:ext cx="3029266" cy="924647"/>
            <a:chOff x="958532" y="393653"/>
            <a:chExt cx="3029266" cy="924647"/>
          </a:xfrm>
        </p:grpSpPr>
        <p:grpSp>
          <p:nvGrpSpPr>
            <p:cNvPr id="216" name="Group 215"/>
            <p:cNvGrpSpPr/>
            <p:nvPr/>
          </p:nvGrpSpPr>
          <p:grpSpPr>
            <a:xfrm>
              <a:off x="1255808" y="469621"/>
              <a:ext cx="2525787" cy="806579"/>
              <a:chOff x="5545405" y="-432845"/>
              <a:chExt cx="2525787" cy="806579"/>
            </a:xfrm>
          </p:grpSpPr>
          <p:sp>
            <p:nvSpPr>
              <p:cNvPr id="220" name="Rounded Rectangular Callout 58"/>
              <p:cNvSpPr/>
              <p:nvPr/>
            </p:nvSpPr>
            <p:spPr>
              <a:xfrm>
                <a:off x="5545405" y="-432845"/>
                <a:ext cx="2525787" cy="806579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flipH="1">
                <a:off x="5648800" y="-369118"/>
                <a:ext cx="22802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To check whether it is a perfect cube. Lets find </a:t>
                </a:r>
              </a:p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out the prime factors</a:t>
                </a:r>
              </a:p>
            </p:txBody>
          </p:sp>
        </p:grpSp>
        <p:pic>
          <p:nvPicPr>
            <p:cNvPr id="217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3496998" y="393653"/>
              <a:ext cx="490800" cy="924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9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958532" y="408264"/>
              <a:ext cx="543847" cy="896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2" name="Group 221" hidden="1"/>
          <p:cNvGrpSpPr/>
          <p:nvPr/>
        </p:nvGrpSpPr>
        <p:grpSpPr>
          <a:xfrm flipH="1">
            <a:off x="1480337" y="3919954"/>
            <a:ext cx="2379850" cy="1049543"/>
            <a:chOff x="5271229" y="2571898"/>
            <a:chExt cx="2379850" cy="1049543"/>
          </a:xfrm>
        </p:grpSpPr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736456" cy="792892"/>
            </a:xfrm>
            <a:prstGeom prst="rect">
              <a:avLst/>
            </a:prstGeom>
          </p:spPr>
        </p:pic>
        <p:pic>
          <p:nvPicPr>
            <p:cNvPr id="22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0" name="Rectangle 229"/>
            <p:cNvSpPr/>
            <p:nvPr/>
          </p:nvSpPr>
          <p:spPr>
            <a:xfrm>
              <a:off x="5677565" y="2745141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three same factor</a:t>
              </a:r>
            </a:p>
          </p:txBody>
        </p:sp>
      </p:grpSp>
      <p:sp>
        <p:nvSpPr>
          <p:cNvPr id="240" name="Rectangle 239"/>
          <p:cNvSpPr/>
          <p:nvPr/>
        </p:nvSpPr>
        <p:spPr>
          <a:xfrm>
            <a:off x="485775" y="1628252"/>
            <a:ext cx="3520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26244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is not a perfect cube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>
            <a:off x="3141193" y="1560608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4380489" y="1560608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ectangle 243"/>
          <p:cNvSpPr/>
          <p:nvPr/>
        </p:nvSpPr>
        <p:spPr>
          <a:xfrm>
            <a:off x="3067578" y="1242073"/>
            <a:ext cx="14168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4303208" y="1242073"/>
            <a:ext cx="1367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9" name="Horizontal Scroll 248"/>
          <p:cNvSpPr/>
          <p:nvPr/>
        </p:nvSpPr>
        <p:spPr>
          <a:xfrm>
            <a:off x="473365" y="4364813"/>
            <a:ext cx="4841501" cy="591061"/>
          </a:xfrm>
          <a:prstGeom prst="horizontalScroll">
            <a:avLst/>
          </a:prstGeom>
          <a:gradFill>
            <a:gsLst>
              <a:gs pos="0">
                <a:srgbClr val="FF00FF">
                  <a:alpha val="51000"/>
                </a:srgbClr>
              </a:gs>
              <a:gs pos="100000">
                <a:schemeClr val="bg1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546669" y="4381285"/>
            <a:ext cx="47681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500" b="1" dirty="0">
                <a:solidFill>
                  <a:sysClr val="windowText" lastClr="000000"/>
                </a:solidFill>
                <a:latin typeface="Bookman Old Style" pitchFamily="18" charset="0"/>
              </a:rPr>
              <a:t>Thus, the smallest required number to </a:t>
            </a:r>
            <a:r>
              <a:rPr lang="en-IN" sz="15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divide </a:t>
            </a:r>
          </a:p>
          <a:p>
            <a:r>
              <a:rPr lang="en-IN" sz="15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704 </a:t>
            </a:r>
            <a:r>
              <a:rPr lang="en-IN" sz="1500" b="1" dirty="0">
                <a:solidFill>
                  <a:sysClr val="windowText" lastClr="000000"/>
                </a:solidFill>
                <a:latin typeface="Bookman Old Style" pitchFamily="18" charset="0"/>
              </a:rPr>
              <a:t>to make  it a perfect cube is 11.</a:t>
            </a:r>
          </a:p>
        </p:txBody>
      </p:sp>
      <p:pic>
        <p:nvPicPr>
          <p:cNvPr id="257" name="Picture 9" descr="D:\Roshan\Roshan\VIII STD STB\clipart\clipart\pacman-thumbs-wink-character-sticker-700x70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96" y="4265546"/>
            <a:ext cx="676404" cy="63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Flowchart: Stored Data 17"/>
          <p:cNvSpPr/>
          <p:nvPr/>
        </p:nvSpPr>
        <p:spPr>
          <a:xfrm flipV="1">
            <a:off x="751292" y="318747"/>
            <a:ext cx="6563908" cy="858096"/>
          </a:xfrm>
          <a:prstGeom prst="snipRoundRect">
            <a:avLst>
              <a:gd name="adj1" fmla="val 18874"/>
              <a:gd name="adj2" fmla="val 16667"/>
            </a:avLst>
          </a:prstGeom>
          <a:gradFill flip="none" rotWithShape="1">
            <a:gsLst>
              <a:gs pos="25000">
                <a:srgbClr val="00B0F0">
                  <a:lumMod val="62000"/>
                  <a:lumOff val="38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504394" y="314899"/>
            <a:ext cx="486827" cy="490884"/>
            <a:chOff x="504394" y="314899"/>
            <a:chExt cx="486827" cy="490884"/>
          </a:xfrm>
        </p:grpSpPr>
        <p:sp>
          <p:nvSpPr>
            <p:cNvPr id="90" name="Oval 89"/>
            <p:cNvSpPr/>
            <p:nvPr/>
          </p:nvSpPr>
          <p:spPr>
            <a:xfrm>
              <a:off x="504394" y="314899"/>
              <a:ext cx="486827" cy="490884"/>
            </a:xfrm>
            <a:prstGeom prst="ellipse">
              <a:avLst/>
            </a:prstGeom>
            <a:solidFill>
              <a:srgbClr val="3333CC"/>
            </a:solidFill>
            <a:ln w="952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93659" y="390573"/>
              <a:ext cx="337394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342900" indent="-342900">
                <a:buFont typeface="+mj-lt"/>
                <a:buAutoNum type="alphaLcParenR" startAt="5"/>
                <a:defRPr b="1" spc="5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Bookman Old Style" panose="02050604050505020204" pitchFamily="18" charset="0"/>
                </a:defRPr>
              </a:lvl1pPr>
            </a:lstStyle>
            <a:p>
              <a:pPr marL="0" indent="0">
                <a:buFont typeface="+mj-lt"/>
                <a:buNone/>
              </a:pPr>
              <a:r>
                <a:rPr lang="en-US" sz="1600" dirty="0" smtClean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/>
                  <a:ea typeface="Cambria Math" panose="02040503050406030204" pitchFamily="18" charset="0"/>
                </a:rPr>
                <a:t>3</a:t>
              </a:r>
              <a:endParaRPr lang="en-US" sz="1600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/>
                </a:solidFill>
                <a:effectLst/>
                <a:ea typeface="Cambria Math" panose="02040503050406030204" pitchFamily="18" charset="0"/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963659" y="363122"/>
            <a:ext cx="64876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Divide the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number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26244 by the smallest number so that </a:t>
            </a:r>
          </a:p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the quotient is a perfect cube. Also, find the cube root of </a:t>
            </a:r>
          </a:p>
          <a:p>
            <a:pPr defTabSz="51435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the quotient.</a:t>
            </a:r>
          </a:p>
        </p:txBody>
      </p:sp>
      <p:grpSp>
        <p:nvGrpSpPr>
          <p:cNvPr id="183" name="Group 182"/>
          <p:cNvGrpSpPr/>
          <p:nvPr/>
        </p:nvGrpSpPr>
        <p:grpSpPr>
          <a:xfrm>
            <a:off x="5257800" y="1576403"/>
            <a:ext cx="1470599" cy="596285"/>
            <a:chOff x="3568052" y="1430626"/>
            <a:chExt cx="1378879" cy="589909"/>
          </a:xfrm>
        </p:grpSpPr>
        <p:sp>
          <p:nvSpPr>
            <p:cNvPr id="192" name="Rounded Rectangle 191"/>
            <p:cNvSpPr/>
            <p:nvPr/>
          </p:nvSpPr>
          <p:spPr>
            <a:xfrm>
              <a:off x="3568052" y="1430626"/>
              <a:ext cx="1378879" cy="589909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FFFF00"/>
                </a:gs>
              </a:gsLst>
              <a:lin ang="189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sp>
          <p:nvSpPr>
            <p:cNvPr id="200" name="TextBox 56"/>
            <p:cNvSpPr txBox="1"/>
            <p:nvPr/>
          </p:nvSpPr>
          <p:spPr>
            <a:xfrm>
              <a:off x="3621559" y="1487940"/>
              <a:ext cx="1276001" cy="456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 smtClean="0">
                  <a:solidFill>
                    <a:sysClr val="windowText" lastClr="000000"/>
                  </a:solidFill>
                  <a:latin typeface="Bookman Old Style" pitchFamily="18" charset="0"/>
                  <a:ea typeface="Cambria Math" pitchFamily="18" charset="0"/>
                </a:rPr>
                <a:t>Is 26244 a perfect cube ?</a:t>
              </a:r>
              <a:endParaRPr lang="en-US" sz="1200" b="1" dirty="0">
                <a:solidFill>
                  <a:sysClr val="windowText" lastClr="00000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pic>
        <p:nvPicPr>
          <p:cNvPr id="201" name="Picture 20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060" y="1405941"/>
            <a:ext cx="567839" cy="9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Oval Callout 118"/>
          <p:cNvSpPr/>
          <p:nvPr/>
        </p:nvSpPr>
        <p:spPr>
          <a:xfrm>
            <a:off x="6057662" y="656702"/>
            <a:ext cx="724138" cy="490657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11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231" name="Group 230"/>
          <p:cNvGrpSpPr/>
          <p:nvPr/>
        </p:nvGrpSpPr>
        <p:grpSpPr>
          <a:xfrm flipH="1">
            <a:off x="6172200" y="848781"/>
            <a:ext cx="2445166" cy="1342794"/>
            <a:chOff x="5271229" y="2571898"/>
            <a:chExt cx="2445166" cy="1342794"/>
          </a:xfrm>
        </p:grpSpPr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1" y="2747334"/>
              <a:ext cx="1872775" cy="1167358"/>
            </a:xfrm>
            <a:prstGeom prst="rect">
              <a:avLst/>
            </a:prstGeom>
          </p:spPr>
        </p:pic>
        <p:pic>
          <p:nvPicPr>
            <p:cNvPr id="23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4" name="Rectangle 233"/>
            <p:cNvSpPr/>
            <p:nvPr/>
          </p:nvSpPr>
          <p:spPr>
            <a:xfrm>
              <a:off x="5742881" y="2745141"/>
              <a:ext cx="1973514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To find cube root of 729</a:t>
              </a:r>
            </a:p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 Let’s take one number from each group</a:t>
              </a:r>
              <a:endParaRPr lang="en-IN" sz="1400" b="1" kern="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5486399" y="1250390"/>
            <a:ext cx="830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33400" y="2194735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26244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248560" y="219473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434200" y="2194735"/>
            <a:ext cx="948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305578" y="2194735"/>
            <a:ext cx="14168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541208" y="2194735"/>
            <a:ext cx="1367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724399" y="2203052"/>
            <a:ext cx="830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33400" y="3770942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619250" y="377094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855470" y="377094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19250" y="345739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55470" y="345739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33400" y="34573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858520" y="3439533"/>
                <a:ext cx="821700" cy="37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b="1" i="0" dirty="0" smtClean="0">
                              <a:latin typeface="Bookman Old Style" pitchFamily="18" charset="0"/>
                            </a:rPr>
                            <m:t>729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20" y="3439533"/>
                <a:ext cx="821700" cy="374846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858520" y="3752796"/>
                <a:ext cx="821700" cy="374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b="1">
                    <a:solidFill>
                      <a:prstClr val="black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/>
                            </a:rPr>
                            <m:t>𝟑</m:t>
                          </m:r>
                        </m:deg>
                        <m:e>
                          <m:r>
                            <m:rPr>
                              <m:nor/>
                            </m:rPr>
                            <a:rPr lang="en-US" sz="1600" b="1" i="0" dirty="0" smtClean="0">
                              <a:latin typeface="Bookman Old Style" pitchFamily="18" charset="0"/>
                            </a:rPr>
                            <m:t>729</m:t>
                          </m:r>
                        </m:e>
                      </m:rad>
                    </m:oMath>
                  </m:oMathPara>
                </a14:m>
                <a:endParaRPr lang="en-US" sz="1600" dirty="0"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20" y="3752796"/>
                <a:ext cx="821700" cy="37484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ectangle 117"/>
          <p:cNvSpPr/>
          <p:nvPr/>
        </p:nvSpPr>
        <p:spPr>
          <a:xfrm>
            <a:off x="2284716" y="345739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075153" y="345739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3439048" y="310950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1"/>
          <a:stretch/>
        </p:blipFill>
        <p:spPr>
          <a:xfrm>
            <a:off x="6703158" y="742950"/>
            <a:ext cx="2059842" cy="3733800"/>
          </a:xfrm>
          <a:prstGeom prst="rect">
            <a:avLst/>
          </a:prstGeom>
        </p:spPr>
      </p:pic>
      <p:grpSp>
        <p:nvGrpSpPr>
          <p:cNvPr id="133" name="Group 132"/>
          <p:cNvGrpSpPr/>
          <p:nvPr/>
        </p:nvGrpSpPr>
        <p:grpSpPr>
          <a:xfrm>
            <a:off x="7237643" y="1024187"/>
            <a:ext cx="990606" cy="3265670"/>
            <a:chOff x="5888126" y="1829598"/>
            <a:chExt cx="1600199" cy="3265670"/>
          </a:xfrm>
        </p:grpSpPr>
        <p:cxnSp>
          <p:nvCxnSpPr>
            <p:cNvPr id="134" name="Straight Connector 133"/>
            <p:cNvCxnSpPr/>
            <p:nvPr/>
          </p:nvCxnSpPr>
          <p:spPr>
            <a:xfrm flipH="1" flipV="1">
              <a:off x="6631458" y="1829598"/>
              <a:ext cx="21756" cy="326567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6" name="Rectangle 135"/>
          <p:cNvSpPr/>
          <p:nvPr/>
        </p:nvSpPr>
        <p:spPr>
          <a:xfrm>
            <a:off x="7712111" y="979635"/>
            <a:ext cx="91971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26244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712111" y="1256817"/>
            <a:ext cx="82228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13122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7712111" y="1520178"/>
            <a:ext cx="68580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6561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281863" y="992335"/>
            <a:ext cx="4151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7281863" y="1278938"/>
            <a:ext cx="338930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7237649" y="1562967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7281863" y="1532878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7237649" y="1830535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7712111" y="1833552"/>
            <a:ext cx="82228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2187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281863" y="1846252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237649" y="2143909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7712110" y="2139704"/>
            <a:ext cx="676187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729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7237649" y="2445756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7281863" y="2139704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712111" y="2457693"/>
            <a:ext cx="593688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243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281863" y="2457693"/>
            <a:ext cx="338930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7237649" y="2761674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7712111" y="2757469"/>
            <a:ext cx="46841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81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281863" y="2757469"/>
            <a:ext cx="4276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712111" y="3047234"/>
            <a:ext cx="468411" cy="3323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27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237649" y="3051439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Rounded Rectangle 245"/>
          <p:cNvSpPr/>
          <p:nvPr/>
        </p:nvSpPr>
        <p:spPr>
          <a:xfrm>
            <a:off x="7243761" y="1037703"/>
            <a:ext cx="344104" cy="49517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7" name="Rounded Rectangle 246"/>
          <p:cNvSpPr/>
          <p:nvPr/>
        </p:nvSpPr>
        <p:spPr>
          <a:xfrm>
            <a:off x="7243761" y="1561054"/>
            <a:ext cx="344104" cy="913999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7243761" y="2475054"/>
            <a:ext cx="344104" cy="89897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281863" y="3084261"/>
            <a:ext cx="4276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7238999" y="3378231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7713461" y="3374026"/>
            <a:ext cx="468411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81863" y="3411053"/>
            <a:ext cx="4276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7240349" y="3705023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714811" y="3700818"/>
            <a:ext cx="468411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81863" y="3737845"/>
            <a:ext cx="427638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7241699" y="4031815"/>
            <a:ext cx="9906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7716161" y="4027610"/>
            <a:ext cx="468411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255800" y="3358799"/>
            <a:ext cx="344104" cy="675411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97872" y="2568140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26244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399785" y="256814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618083" y="2568140"/>
            <a:ext cx="948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2489461" y="2568140"/>
            <a:ext cx="14168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3725091" y="2568140"/>
            <a:ext cx="1367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 × 3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4878139" y="2568140"/>
            <a:ext cx="8309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× 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87344" y="2866502"/>
            <a:ext cx="10071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441288" y="2856454"/>
            <a:ext cx="12205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2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 flipV="1">
            <a:off x="1683140" y="2886598"/>
            <a:ext cx="38247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2437055" y="2876550"/>
            <a:ext cx="12205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2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60" name="Group 159" hidden="1"/>
          <p:cNvGrpSpPr/>
          <p:nvPr/>
        </p:nvGrpSpPr>
        <p:grpSpPr>
          <a:xfrm flipH="1">
            <a:off x="2629417" y="3716662"/>
            <a:ext cx="2445166" cy="1049543"/>
            <a:chOff x="5271229" y="2571898"/>
            <a:chExt cx="2445166" cy="1049543"/>
          </a:xfrm>
        </p:grpSpPr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192" y="2747334"/>
              <a:ext cx="1872775" cy="874107"/>
            </a:xfrm>
            <a:prstGeom prst="rect">
              <a:avLst/>
            </a:prstGeom>
          </p:spPr>
        </p:pic>
        <p:pic>
          <p:nvPicPr>
            <p:cNvPr id="16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6522" y1="22946" x2="33043" y2="5382"/>
                          <a14:foregroundMark x1="36087" y1="3399" x2="70435" y2="13598"/>
                          <a14:foregroundMark x1="70435" y1="18130" x2="92609" y2="12181"/>
                          <a14:foregroundMark x1="91739" y1="12748" x2="92609" y2="25779"/>
                          <a14:foregroundMark x1="16522" y1="21813" x2="66957" y2="21813"/>
                          <a14:foregroundMark x1="39130" y1="16431" x2="31304" y2="30028"/>
                          <a14:foregroundMark x1="43913" y1="27762" x2="44783" y2="35127"/>
                          <a14:foregroundMark x1="4348" y1="15581" x2="10000" y2="29178"/>
                          <a14:foregroundMark x1="49565" y1="49008" x2="40435" y2="75354"/>
                          <a14:foregroundMark x1="56957" y1="55241" x2="53478" y2="85552"/>
                          <a14:foregroundMark x1="39565" y1="96317" x2="50870" y2="94618"/>
                          <a14:foregroundMark x1="50000" y1="87819" x2="50435" y2="93484"/>
                          <a14:foregroundMark x1="32609" y1="81870" x2="46087" y2="45892"/>
                          <a14:foregroundMark x1="5217" y1="44193" x2="27391" y2="51275"/>
                          <a14:foregroundMark x1="36522" y1="50708" x2="55652" y2="47309"/>
                          <a14:foregroundMark x1="53043" y1="44476" x2="48696" y2="69688"/>
                          <a14:foregroundMark x1="54783" y1="70822" x2="64348" y2="80170"/>
                          <a14:foregroundMark x1="63478" y1="82720" x2="67826" y2="97734"/>
                          <a14:foregroundMark x1="64783" y1="99150" x2="73478" y2="98300"/>
                          <a14:foregroundMark x1="46522" y1="99433" x2="33478" y2="98867"/>
                          <a14:foregroundMark x1="20435" y1="15014" x2="68696" y2="5666"/>
                          <a14:foregroundMark x1="60435" y1="5949" x2="47826" y2="4533"/>
                          <a14:foregroundMark x1="89130" y1="14731" x2="87826" y2="26912"/>
                          <a14:foregroundMark x1="37391" y1="52691" x2="39130" y2="67989"/>
                          <a14:foregroundMark x1="48261" y1="87819" x2="47391" y2="915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271229" y="2571898"/>
              <a:ext cx="639195" cy="1049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5" name="Rectangle 164"/>
            <p:cNvSpPr/>
            <p:nvPr/>
          </p:nvSpPr>
          <p:spPr>
            <a:xfrm>
              <a:off x="5742881" y="2745141"/>
              <a:ext cx="19735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IN" sz="1400" b="1" kern="0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  <a:cs typeface="Arial" pitchFamily="34" charset="0"/>
                  <a:sym typeface="Symbol"/>
                </a:rPr>
                <a:t>Now let’s make group of three same factor</a:t>
              </a:r>
              <a:endParaRPr lang="en-IN" sz="1400" b="1" kern="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cs typeface="Arial" pitchFamily="34" charset="0"/>
                <a:sym typeface="Symbol"/>
              </a:endParaRPr>
            </a:p>
          </p:txBody>
        </p:sp>
      </p:grpSp>
      <p:cxnSp>
        <p:nvCxnSpPr>
          <p:cNvPr id="166" name="Straight Connector 165"/>
          <p:cNvCxnSpPr/>
          <p:nvPr/>
        </p:nvCxnSpPr>
        <p:spPr>
          <a:xfrm>
            <a:off x="1970314" y="3426022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3209610" y="3426022"/>
            <a:ext cx="91750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7716161" y="5314950"/>
            <a:ext cx="468411" cy="31181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00" b="1" dirty="0" smtClean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300" b="1" dirty="0">
              <a:solidFill>
                <a:prstClr val="white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80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500"/>
                            </p:stCondLst>
                            <p:childTnLst>
                              <p:par>
                                <p:cTn id="3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000"/>
                            </p:stCondLst>
                            <p:childTnLst>
                              <p:par>
                                <p:cTn id="3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500"/>
                            </p:stCondLst>
                            <p:childTnLst>
                              <p:par>
                                <p:cTn id="4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0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6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31 L -0.1257 0.06759 " pathEditMode="relative" rAng="0" ptsTypes="AA">
                                      <p:cBhvr>
                                        <p:cTn id="533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72" y="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2000"/>
                            </p:stCondLst>
                            <p:childTnLst>
                              <p:par>
                                <p:cTn id="5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4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500"/>
                            </p:stCondLst>
                            <p:childTnLst>
                              <p:par>
                                <p:cTn id="5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1000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/>
      <p:bldP spid="84" grpId="0"/>
      <p:bldP spid="154" grpId="0"/>
      <p:bldP spid="163" grpId="0"/>
      <p:bldP spid="164" grpId="0"/>
      <p:bldP spid="167" grpId="0"/>
      <p:bldP spid="168" grpId="0"/>
      <p:bldP spid="169" grpId="0"/>
      <p:bldP spid="113" grpId="0"/>
      <p:bldP spid="240" grpId="0"/>
      <p:bldP spid="244" grpId="0"/>
      <p:bldP spid="245" grpId="0"/>
      <p:bldP spid="249" grpId="0" animBg="1"/>
      <p:bldP spid="256" grpId="0" uiExpand="1" build="allAtOnce"/>
      <p:bldP spid="119" grpId="0" animBg="1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4" grpId="0"/>
      <p:bldP spid="115" grpId="0"/>
      <p:bldP spid="116" grpId="0"/>
      <p:bldP spid="117" grpId="0"/>
      <p:bldP spid="118" grpId="0"/>
      <p:bldP spid="126" grpId="0"/>
      <p:bldP spid="128" grpId="0"/>
      <p:bldP spid="128" grpId="1"/>
      <p:bldP spid="128" grpId="2"/>
      <p:bldP spid="136" grpId="0"/>
      <p:bldP spid="136" grpId="1"/>
      <p:bldP spid="137" grpId="0"/>
      <p:bldP spid="137" grpId="1"/>
      <p:bldP spid="138" grpId="0"/>
      <p:bldP spid="138" grpId="1"/>
      <p:bldP spid="139" grpId="0"/>
      <p:bldP spid="139" grpId="1"/>
      <p:bldP spid="141" grpId="0"/>
      <p:bldP spid="141" grpId="1"/>
      <p:bldP spid="143" grpId="0"/>
      <p:bldP spid="143" grpId="1"/>
      <p:bldP spid="146" grpId="0"/>
      <p:bldP spid="146" grpId="1"/>
      <p:bldP spid="147" grpId="0"/>
      <p:bldP spid="147" grpId="1"/>
      <p:bldP spid="149" grpId="0"/>
      <p:bldP spid="149" grpId="1"/>
      <p:bldP spid="151" grpId="0"/>
      <p:bldP spid="151" grpId="1"/>
      <p:bldP spid="152" grpId="0"/>
      <p:bldP spid="152" grpId="1"/>
      <p:bldP spid="120" grpId="0"/>
      <p:bldP spid="120" grpId="1"/>
      <p:bldP spid="122" grpId="0"/>
      <p:bldP spid="122" grpId="1"/>
      <p:bldP spid="123" grpId="0"/>
      <p:bldP spid="123" grpId="1"/>
      <p:bldP spid="125" grpId="0"/>
      <p:bldP spid="125" grpId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93" grpId="0"/>
      <p:bldP spid="93" grpId="1"/>
      <p:bldP spid="95" grpId="0"/>
      <p:bldP spid="95" grpId="1"/>
      <p:bldP spid="96" grpId="0"/>
      <p:bldP spid="96" grpId="1"/>
      <p:bldP spid="98" grpId="0"/>
      <p:bldP spid="98" grpId="1"/>
      <p:bldP spid="99" grpId="0"/>
      <p:bldP spid="99" grpId="1"/>
      <p:bldP spid="101" grpId="0"/>
      <p:bldP spid="101" grpId="1"/>
      <p:bldP spid="129" grpId="0" animBg="1"/>
      <p:bldP spid="129" grpId="1" animBg="1"/>
      <p:bldP spid="131" grpId="0"/>
      <p:bldP spid="140" grpId="0"/>
      <p:bldP spid="144" grpId="0"/>
      <p:bldP spid="153" grpId="0"/>
      <p:bldP spid="155" grpId="0"/>
      <p:bldP spid="156" grpId="0"/>
      <p:bldP spid="157" grpId="0"/>
      <p:bldP spid="159" grpId="0"/>
      <p:bldP spid="173" grpId="0"/>
      <p:bldP spid="17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85800" y="775277"/>
            <a:ext cx="7568184" cy="675501"/>
          </a:xfrm>
          <a:prstGeom prst="roundRect">
            <a:avLst/>
          </a:prstGeom>
          <a:gradFill flip="none" rotWithShape="1">
            <a:gsLst>
              <a:gs pos="66700">
                <a:srgbClr val="DDFDD8"/>
              </a:gs>
              <a:gs pos="0">
                <a:srgbClr val="49F42C">
                  <a:lumMod val="56000"/>
                  <a:lumOff val="44000"/>
                </a:srgbClr>
              </a:gs>
              <a:gs pos="100000">
                <a:schemeClr val="bg1">
                  <a:lumMod val="48000"/>
                  <a:lumOff val="5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002155" y="1127973"/>
            <a:ext cx="2547620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369359" y="819150"/>
            <a:ext cx="1453841" cy="2864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3083" y="306288"/>
            <a:ext cx="3472434" cy="42657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PROPERTIES OF PERFECT CUBES</a:t>
            </a:r>
            <a:endParaRPr lang="en-US" b="1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20978" y="1606271"/>
            <a:ext cx="164592" cy="229950"/>
          </a:xfrm>
          <a:prstGeom prst="round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869402"/>
            <a:ext cx="1303370" cy="369332"/>
          </a:xfrm>
          <a:prstGeom prst="rect">
            <a:avLst/>
          </a:prstGeom>
          <a:solidFill>
            <a:srgbClr val="FF9900"/>
          </a:solidFill>
          <a:ln w="28575">
            <a:solidFill>
              <a:srgbClr val="00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Property 3: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3434" y="2571750"/>
            <a:ext cx="1006361" cy="21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1059180" y="1331214"/>
            <a:ext cx="824414" cy="824414"/>
            <a:chOff x="4159793" y="2159543"/>
            <a:chExt cx="824414" cy="824414"/>
          </a:xfrm>
        </p:grpSpPr>
        <p:pic>
          <p:nvPicPr>
            <p:cNvPr id="15" name="Picture 2" descr="http://openclipart.org/image/300px/svg_to_png/139003/price_tag.png"/>
            <p:cNvPicPr>
              <a:picLocks noChangeAspect="1" noChangeArrowheads="1"/>
            </p:cNvPicPr>
            <p:nvPr/>
          </p:nvPicPr>
          <p:blipFill>
            <a:blip r:embed="rId4" cstate="print">
              <a:lum bright="-20000" contrast="-40000"/>
            </a:blip>
            <a:srcRect/>
            <a:stretch>
              <a:fillRect/>
            </a:stretch>
          </p:blipFill>
          <p:spPr bwMode="auto">
            <a:xfrm>
              <a:off x="4159793" y="2159543"/>
              <a:ext cx="824414" cy="824414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4315066" y="236270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Sol .</a:t>
              </a:r>
              <a:endParaRPr lang="en-US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77207" y="1504950"/>
            <a:ext cx="59531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13</a:t>
            </a:r>
            <a:r>
              <a:rPr lang="en-US" b="1" baseline="300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3</a:t>
            </a:r>
            <a:endParaRPr lang="en-US" b="1" baseline="300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94328" y="804310"/>
            <a:ext cx="4349322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8621" y1="7000" x2="58621" y2="7000"/>
                        <a14:foregroundMark x1="34052" y1="5200" x2="34052" y2="5200"/>
                        <a14:foregroundMark x1="42241" y1="2600" x2="42241" y2="2600"/>
                        <a14:foregroundMark x1="15948" y1="10600" x2="15948" y2="10600"/>
                        <a14:foregroundMark x1="33190" y1="10000" x2="33190" y2="10000"/>
                        <a14:foregroundMark x1="47845" y1="7800" x2="47845" y2="7800"/>
                        <a14:foregroundMark x1="36207" y1="5400" x2="36207" y2="5400"/>
                        <a14:foregroundMark x1="41810" y1="6200" x2="41810" y2="6200"/>
                        <a14:foregroundMark x1="46121" y1="4200" x2="46121" y2="4200"/>
                        <a14:foregroundMark x1="8621" y1="5800" x2="8621" y2="5800"/>
                        <a14:foregroundMark x1="18103" y1="5600" x2="18103" y2="5600"/>
                        <a14:foregroundMark x1="26724" y1="1800" x2="26724" y2="1800"/>
                        <a14:foregroundMark x1="12931" y1="10600" x2="12931" y2="10600"/>
                        <a14:foregroundMark x1="11638" y1="7800" x2="11638" y2="7800"/>
                        <a14:foregroundMark x1="5603" y1="11600" x2="5603" y2="11600"/>
                        <a14:foregroundMark x1="5172" y1="13600" x2="5172" y2="13600"/>
                        <a14:foregroundMark x1="10345" y1="14600" x2="10345" y2="14600"/>
                        <a14:foregroundMark x1="12931" y1="12800" x2="12931" y2="12800"/>
                        <a14:foregroundMark x1="28017" y1="31600" x2="28017" y2="31600"/>
                        <a14:foregroundMark x1="21121" y1="34800" x2="21121" y2="34800"/>
                        <a14:foregroundMark x1="15086" y1="34800" x2="15086" y2="34800"/>
                        <a14:foregroundMark x1="45259" y1="17000" x2="45259" y2="17000"/>
                        <a14:foregroundMark x1="62500" y1="20200" x2="62500" y2="20200"/>
                        <a14:foregroundMark x1="46121" y1="20000" x2="46121" y2="20000"/>
                        <a14:foregroundMark x1="64224" y1="18600" x2="64224" y2="18600"/>
                        <a14:foregroundMark x1="32759" y1="91200" x2="32759" y2="91200"/>
                        <a14:foregroundMark x1="87500" y1="91400" x2="87500" y2="91400"/>
                        <a14:foregroundMark x1="73276" y1="89800" x2="73276" y2="89800"/>
                        <a14:foregroundMark x1="76724" y1="90200" x2="76724" y2="90200"/>
                        <a14:foregroundMark x1="79741" y1="91000" x2="79741" y2="91000"/>
                        <a14:foregroundMark x1="79741" y1="91000" x2="79741" y2="91000"/>
                        <a14:foregroundMark x1="82328" y1="91200" x2="82328" y2="91200"/>
                        <a14:foregroundMark x1="87931" y1="91400" x2="87931" y2="91400"/>
                        <a14:foregroundMark x1="77155" y1="96000" x2="77155" y2="96000"/>
                        <a14:foregroundMark x1="12500" y1="38600" x2="12500" y2="38600"/>
                        <a14:foregroundMark x1="20690" y1="30200" x2="20690" y2="30200"/>
                        <a14:foregroundMark x1="57759" y1="34400" x2="57759" y2="34400"/>
                        <a14:foregroundMark x1="56897" y1="43200" x2="56897" y2="43200"/>
                        <a14:foregroundMark x1="12931" y1="18200" x2="12931" y2="18200"/>
                        <a14:foregroundMark x1="94397" y1="31000" x2="94397" y2="31000"/>
                        <a14:foregroundMark x1="92241" y1="42600" x2="92241" y2="42600"/>
                        <a14:foregroundMark x1="61638" y1="90400" x2="61638" y2="90400"/>
                        <a14:foregroundMark x1="36638" y1="94200" x2="36638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6" y="2702861"/>
            <a:ext cx="1004438" cy="21647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/>
          <p:cNvGrpSpPr/>
          <p:nvPr/>
        </p:nvGrpSpPr>
        <p:grpSpPr>
          <a:xfrm>
            <a:off x="2175899" y="1516221"/>
            <a:ext cx="1710301" cy="408623"/>
            <a:chOff x="2175899" y="1516221"/>
            <a:chExt cx="1710301" cy="408623"/>
          </a:xfrm>
        </p:grpSpPr>
        <p:sp>
          <p:nvSpPr>
            <p:cNvPr id="21" name="TextBox 20"/>
            <p:cNvSpPr txBox="1"/>
            <p:nvPr/>
          </p:nvSpPr>
          <p:spPr>
            <a:xfrm>
              <a:off x="217589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=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11278" y="1516221"/>
              <a:ext cx="48078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13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12562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48948" y="1516221"/>
              <a:ext cx="546962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01173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52799" y="1516221"/>
              <a:ext cx="53340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13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175899" y="1924050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65375" y="1917303"/>
            <a:ext cx="68333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169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48610" y="1917303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15895" y="1917303"/>
            <a:ext cx="53164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13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75899" y="2325529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90704" y="2325529"/>
            <a:ext cx="74048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2197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549527" y="1858524"/>
            <a:ext cx="68700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17748" y="2262188"/>
            <a:ext cx="914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11826" y="2801017"/>
            <a:ext cx="2311709" cy="408623"/>
          </a:xfrm>
          <a:prstGeom prst="roundRect">
            <a:avLst/>
          </a:prstGeom>
          <a:solidFill>
            <a:srgbClr val="CC3300"/>
          </a:solidFill>
          <a:ln w="38100">
            <a:solidFill>
              <a:srgbClr val="0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  <a:sym typeface="Symbol"/>
              </a:rPr>
              <a:t> Cube of 13 is 2197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37" name="Group 36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39" name="Cloud Callout 38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TextBox 56"/>
              <p:cNvSpPr txBox="1"/>
              <p:nvPr/>
            </p:nvSpPr>
            <p:spPr>
              <a:xfrm>
                <a:off x="5750628" y="3792394"/>
                <a:ext cx="135318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Cube of 13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38" name="Picture 37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42" name="Group 41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44" name="Cloud Callout 43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TextBox 56"/>
              <p:cNvSpPr txBox="1"/>
              <p:nvPr/>
            </p:nvSpPr>
            <p:spPr>
              <a:xfrm>
                <a:off x="5750628" y="3669283"/>
                <a:ext cx="135318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number in one’s place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43" name="Picture 4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1915545" y="1962150"/>
            <a:ext cx="1437255" cy="1023050"/>
            <a:chOff x="2220552" y="1952804"/>
            <a:chExt cx="1739079" cy="1237891"/>
          </a:xfrm>
        </p:grpSpPr>
        <p:sp>
          <p:nvSpPr>
            <p:cNvPr id="48" name="Cloud Callout 47"/>
            <p:cNvSpPr/>
            <p:nvPr/>
          </p:nvSpPr>
          <p:spPr>
            <a:xfrm>
              <a:off x="2220552" y="1952804"/>
              <a:ext cx="1739079" cy="1237891"/>
            </a:xfrm>
            <a:prstGeom prst="cloudCallout">
              <a:avLst>
                <a:gd name="adj1" fmla="val -73288"/>
                <a:gd name="adj2" fmla="val 4199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93456" y="2233675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take an example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2895600" y="2825750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3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677972" y="2821543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7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94328" y="1123434"/>
            <a:ext cx="2501472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589871" y="2111386"/>
            <a:ext cx="2496795" cy="1508401"/>
            <a:chOff x="1740501" y="2808128"/>
            <a:chExt cx="1935765" cy="1210732"/>
          </a:xfrm>
        </p:grpSpPr>
        <p:grpSp>
          <p:nvGrpSpPr>
            <p:cNvPr id="54" name="Group 53"/>
            <p:cNvGrpSpPr/>
            <p:nvPr/>
          </p:nvGrpSpPr>
          <p:grpSpPr>
            <a:xfrm>
              <a:off x="1740501" y="2808128"/>
              <a:ext cx="1935765" cy="1210732"/>
              <a:chOff x="1740501" y="2808128"/>
              <a:chExt cx="1935765" cy="1210732"/>
            </a:xfrm>
          </p:grpSpPr>
          <p:sp>
            <p:nvSpPr>
              <p:cNvPr id="56" name="Oval 7"/>
              <p:cNvSpPr/>
              <p:nvPr/>
            </p:nvSpPr>
            <p:spPr>
              <a:xfrm>
                <a:off x="1740501" y="2808128"/>
                <a:ext cx="1935765" cy="1210732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412080 w 2136827"/>
                  <a:gd name="connsiteY5" fmla="*/ 758055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30096 w 2136827"/>
                  <a:gd name="connsiteY3" fmla="*/ 727893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6"/>
                  <a:gd name="connsiteY0" fmla="*/ 363205 h 879144"/>
                  <a:gd name="connsiteX1" fmla="*/ 1050484 w 2136826"/>
                  <a:gd name="connsiteY1" fmla="*/ 29 h 879144"/>
                  <a:gd name="connsiteX2" fmla="*/ 2136775 w 2136826"/>
                  <a:gd name="connsiteY2" fmla="*/ 375905 h 879144"/>
                  <a:gd name="connsiteX3" fmla="*/ 1630096 w 2136826"/>
                  <a:gd name="connsiteY3" fmla="*/ 711661 h 879144"/>
                  <a:gd name="connsiteX4" fmla="*/ 1348853 w 2136826"/>
                  <a:gd name="connsiteY4" fmla="*/ 879144 h 879144"/>
                  <a:gd name="connsiteX5" fmla="*/ 1367895 w 2136826"/>
                  <a:gd name="connsiteY5" fmla="*/ 751347 h 879144"/>
                  <a:gd name="connsiteX6" fmla="*/ 1059502 w 2136826"/>
                  <a:gd name="connsiteY6" fmla="*/ 756905 h 879144"/>
                  <a:gd name="connsiteX7" fmla="*/ 0 w 2136826"/>
                  <a:gd name="connsiteY7" fmla="*/ 363205 h 879144"/>
                  <a:gd name="connsiteX0" fmla="*/ 0 w 2136826"/>
                  <a:gd name="connsiteY0" fmla="*/ 370161 h 886100"/>
                  <a:gd name="connsiteX1" fmla="*/ 1055012 w 2136826"/>
                  <a:gd name="connsiteY1" fmla="*/ 26 h 886100"/>
                  <a:gd name="connsiteX2" fmla="*/ 2136775 w 2136826"/>
                  <a:gd name="connsiteY2" fmla="*/ 382861 h 886100"/>
                  <a:gd name="connsiteX3" fmla="*/ 1630096 w 2136826"/>
                  <a:gd name="connsiteY3" fmla="*/ 718617 h 886100"/>
                  <a:gd name="connsiteX4" fmla="*/ 1348853 w 2136826"/>
                  <a:gd name="connsiteY4" fmla="*/ 886100 h 886100"/>
                  <a:gd name="connsiteX5" fmla="*/ 1367895 w 2136826"/>
                  <a:gd name="connsiteY5" fmla="*/ 758303 h 886100"/>
                  <a:gd name="connsiteX6" fmla="*/ 1059502 w 2136826"/>
                  <a:gd name="connsiteY6" fmla="*/ 763861 h 886100"/>
                  <a:gd name="connsiteX7" fmla="*/ 0 w 2136826"/>
                  <a:gd name="connsiteY7" fmla="*/ 370161 h 88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6" h="886100">
                    <a:moveTo>
                      <a:pt x="0" y="370161"/>
                    </a:moveTo>
                    <a:cubicBezTo>
                      <a:pt x="0" y="122517"/>
                      <a:pt x="698883" y="-2091"/>
                      <a:pt x="1055012" y="26"/>
                    </a:cubicBezTo>
                    <a:cubicBezTo>
                      <a:pt x="1411141" y="2143"/>
                      <a:pt x="2143919" y="129391"/>
                      <a:pt x="2136775" y="382861"/>
                    </a:cubicBezTo>
                    <a:cubicBezTo>
                      <a:pt x="2127250" y="612519"/>
                      <a:pt x="1740957" y="683957"/>
                      <a:pt x="1630096" y="718617"/>
                    </a:cubicBezTo>
                    <a:cubicBezTo>
                      <a:pt x="1549042" y="848529"/>
                      <a:pt x="1458755" y="861230"/>
                      <a:pt x="1348853" y="886100"/>
                    </a:cubicBezTo>
                    <a:cubicBezTo>
                      <a:pt x="1375841" y="841915"/>
                      <a:pt x="1413672" y="805663"/>
                      <a:pt x="1367895" y="758303"/>
                    </a:cubicBezTo>
                    <a:cubicBezTo>
                      <a:pt x="1208352" y="758568"/>
                      <a:pt x="1352395" y="761480"/>
                      <a:pt x="1059502" y="763861"/>
                    </a:cubicBezTo>
                    <a:cubicBezTo>
                      <a:pt x="475585" y="763861"/>
                      <a:pt x="0" y="617805"/>
                      <a:pt x="0" y="370161"/>
                    </a:cubicBezTo>
                    <a:close/>
                  </a:path>
                </a:pathLst>
              </a:custGeom>
              <a:gradFill>
                <a:gsLst>
                  <a:gs pos="34000">
                    <a:srgbClr val="A151F9"/>
                  </a:gs>
                  <a:gs pos="0">
                    <a:srgbClr val="A151F9"/>
                  </a:gs>
                  <a:gs pos="80000">
                    <a:srgbClr val="FF66FF"/>
                  </a:gs>
                  <a:gs pos="100000">
                    <a:srgbClr val="A151F9"/>
                  </a:gs>
                </a:gsLst>
              </a:gra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Oval 7"/>
              <p:cNvSpPr/>
              <p:nvPr/>
            </p:nvSpPr>
            <p:spPr>
              <a:xfrm>
                <a:off x="1792233" y="2828302"/>
                <a:ext cx="1835088" cy="1130086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7" h="857275">
                    <a:moveTo>
                      <a:pt x="0" y="379437"/>
                    </a:moveTo>
                    <a:cubicBezTo>
                      <a:pt x="0" y="131793"/>
                      <a:pt x="701146" y="-2093"/>
                      <a:pt x="1057275" y="24"/>
                    </a:cubicBezTo>
                    <a:cubicBezTo>
                      <a:pt x="1413404" y="2141"/>
                      <a:pt x="2143919" y="138667"/>
                      <a:pt x="2136775" y="392137"/>
                    </a:cubicBezTo>
                    <a:cubicBezTo>
                      <a:pt x="2127250" y="621795"/>
                      <a:pt x="1720585" y="695614"/>
                      <a:pt x="1609724" y="730274"/>
                    </a:cubicBezTo>
                    <a:cubicBezTo>
                      <a:pt x="1546489" y="795890"/>
                      <a:pt x="1589879" y="787160"/>
                      <a:pt x="1428748" y="857275"/>
                    </a:cubicBezTo>
                    <a:cubicBezTo>
                      <a:pt x="1455736" y="813090"/>
                      <a:pt x="1431129" y="791128"/>
                      <a:pt x="1412080" y="758055"/>
                    </a:cubicBezTo>
                    <a:cubicBezTo>
                      <a:pt x="1252537" y="758320"/>
                      <a:pt x="1350168" y="756469"/>
                      <a:pt x="1057275" y="758850"/>
                    </a:cubicBezTo>
                    <a:cubicBezTo>
                      <a:pt x="473358" y="758850"/>
                      <a:pt x="0" y="627081"/>
                      <a:pt x="0" y="3794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66FF"/>
                  </a:gs>
                  <a:gs pos="60000">
                    <a:srgbClr val="FACEF8"/>
                  </a:gs>
                  <a:gs pos="100000">
                    <a:srgbClr val="FF66F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3361907" y="3121666"/>
                <a:ext cx="169969" cy="94405"/>
              </a:xfrm>
              <a:custGeom>
                <a:avLst/>
                <a:gdLst>
                  <a:gd name="connsiteX0" fmla="*/ 505 w 262707"/>
                  <a:gd name="connsiteY0" fmla="*/ 22324 h 114230"/>
                  <a:gd name="connsiteX1" fmla="*/ 102899 w 262707"/>
                  <a:gd name="connsiteY1" fmla="*/ 893 h 114230"/>
                  <a:gd name="connsiteX2" fmla="*/ 236249 w 262707"/>
                  <a:gd name="connsiteY2" fmla="*/ 43755 h 114230"/>
                  <a:gd name="connsiteX3" fmla="*/ 255299 w 262707"/>
                  <a:gd name="connsiteY3" fmla="*/ 100905 h 114230"/>
                  <a:gd name="connsiteX4" fmla="*/ 145761 w 262707"/>
                  <a:gd name="connsiteY4" fmla="*/ 108049 h 114230"/>
                  <a:gd name="connsiteX5" fmla="*/ 505 w 262707"/>
                  <a:gd name="connsiteY5" fmla="*/ 22324 h 11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707" h="114230">
                    <a:moveTo>
                      <a:pt x="505" y="22324"/>
                    </a:moveTo>
                    <a:cubicBezTo>
                      <a:pt x="-6639" y="4465"/>
                      <a:pt x="63608" y="-2679"/>
                      <a:pt x="102899" y="893"/>
                    </a:cubicBezTo>
                    <a:cubicBezTo>
                      <a:pt x="142190" y="4465"/>
                      <a:pt x="210849" y="27086"/>
                      <a:pt x="236249" y="43755"/>
                    </a:cubicBezTo>
                    <a:cubicBezTo>
                      <a:pt x="261649" y="60424"/>
                      <a:pt x="270380" y="90189"/>
                      <a:pt x="255299" y="100905"/>
                    </a:cubicBezTo>
                    <a:cubicBezTo>
                      <a:pt x="240218" y="111621"/>
                      <a:pt x="188624" y="120749"/>
                      <a:pt x="145761" y="108049"/>
                    </a:cubicBezTo>
                    <a:cubicBezTo>
                      <a:pt x="102899" y="95349"/>
                      <a:pt x="7649" y="40183"/>
                      <a:pt x="505" y="223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1966586" y="3380064"/>
                <a:ext cx="140967" cy="128958"/>
              </a:xfrm>
              <a:custGeom>
                <a:avLst/>
                <a:gdLst>
                  <a:gd name="connsiteX0" fmla="*/ 13679 w 163698"/>
                  <a:gd name="connsiteY0" fmla="*/ 1445 h 96887"/>
                  <a:gd name="connsiteX1" fmla="*/ 97023 w 163698"/>
                  <a:gd name="connsiteY1" fmla="*/ 18114 h 96887"/>
                  <a:gd name="connsiteX2" fmla="*/ 163698 w 163698"/>
                  <a:gd name="connsiteY2" fmla="*/ 65739 h 96887"/>
                  <a:gd name="connsiteX3" fmla="*/ 97023 w 163698"/>
                  <a:gd name="connsiteY3" fmla="*/ 96695 h 96887"/>
                  <a:gd name="connsiteX4" fmla="*/ 8916 w 163698"/>
                  <a:gd name="connsiteY4" fmla="*/ 51451 h 96887"/>
                  <a:gd name="connsiteX5" fmla="*/ 13679 w 163698"/>
                  <a:gd name="connsiteY5" fmla="*/ 1445 h 9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698" h="96887">
                    <a:moveTo>
                      <a:pt x="13679" y="1445"/>
                    </a:moveTo>
                    <a:cubicBezTo>
                      <a:pt x="28363" y="-4111"/>
                      <a:pt x="72020" y="7398"/>
                      <a:pt x="97023" y="18114"/>
                    </a:cubicBezTo>
                    <a:cubicBezTo>
                      <a:pt x="122026" y="28830"/>
                      <a:pt x="163698" y="52642"/>
                      <a:pt x="163698" y="65739"/>
                    </a:cubicBezTo>
                    <a:cubicBezTo>
                      <a:pt x="163698" y="78836"/>
                      <a:pt x="122820" y="99076"/>
                      <a:pt x="97023" y="96695"/>
                    </a:cubicBezTo>
                    <a:cubicBezTo>
                      <a:pt x="71226" y="94314"/>
                      <a:pt x="23600" y="66929"/>
                      <a:pt x="8916" y="51451"/>
                    </a:cubicBezTo>
                    <a:cubicBezTo>
                      <a:pt x="-5768" y="35973"/>
                      <a:pt x="-1005" y="7001"/>
                      <a:pt x="13679" y="1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2084836" y="2921366"/>
              <a:ext cx="1268668" cy="864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 find the cube of 13 we </a:t>
              </a:r>
            </a:p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will multiply 13 three times</a:t>
              </a:r>
              <a:endParaRPr lang="en-US" sz="1600" b="1" dirty="0">
                <a:solidFill>
                  <a:srgbClr val="2E38F6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6" name="Cloud Callout 5"/>
          <p:cNvSpPr/>
          <p:nvPr/>
        </p:nvSpPr>
        <p:spPr>
          <a:xfrm>
            <a:off x="3810000" y="1472586"/>
            <a:ext cx="1719507" cy="1067221"/>
          </a:xfrm>
          <a:prstGeom prst="cloudCallout">
            <a:avLst>
              <a:gd name="adj1" fmla="val 17665"/>
              <a:gd name="adj2" fmla="val 84887"/>
            </a:avLst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What do you observe ?</a:t>
            </a:r>
            <a:endParaRPr lang="en-US" sz="1600" b="1" kern="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pic>
        <p:nvPicPr>
          <p:cNvPr id="46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592" r="100000">
                        <a14:foregroundMark x1="46746" y1="29778" x2="37278" y2="46667"/>
                        <a14:foregroundMark x1="58284" y1="29556" x2="58876" y2="48000"/>
                        <a14:foregroundMark x1="60651" y1="40222" x2="62426" y2="66222"/>
                        <a14:foregroundMark x1="55621" y1="43333" x2="49112" y2="67333"/>
                        <a14:foregroundMark x1="58876" y1="78667" x2="64497" y2="88667"/>
                        <a14:foregroundMark x1="46746" y1="74222" x2="467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66" y="2865586"/>
            <a:ext cx="1504532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2805114" y="2364820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glow rad="88900">
                    <a:srgbClr val="FF0000"/>
                  </a:glow>
                </a:effectLst>
                <a:latin typeface="Cambria Math" panose="02040503050406030204" pitchFamily="18" charset="0"/>
                <a:sym typeface="Symbol"/>
              </a:rPr>
              <a:t>7</a:t>
            </a:r>
            <a:endParaRPr lang="en-US" dirty="0">
              <a:solidFill>
                <a:prstClr val="white"/>
              </a:solidFill>
              <a:effectLst>
                <a:glow rad="88900">
                  <a:srgbClr val="FF0000"/>
                </a:glow>
              </a:effectLst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988819" y="832957"/>
            <a:ext cx="5848989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583773" y="1123950"/>
            <a:ext cx="1453841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43100" y="780063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If the digit in the one’s place of a number is 3, the digit in the one’s place of its cube is 7, and vice-versa.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523414" y="1829978"/>
            <a:ext cx="2291638" cy="2082386"/>
            <a:chOff x="4102669" y="2369408"/>
            <a:chExt cx="2291638" cy="2082386"/>
          </a:xfrm>
        </p:grpSpPr>
        <p:grpSp>
          <p:nvGrpSpPr>
            <p:cNvPr id="68" name="Group 67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70" name="Cloud Callout 69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1" name="TextBox 56"/>
              <p:cNvSpPr txBox="1"/>
              <p:nvPr/>
            </p:nvSpPr>
            <p:spPr>
              <a:xfrm>
                <a:off x="5750628" y="3792394"/>
                <a:ext cx="135318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vice versa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69" name="Picture 68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Rectangle 61"/>
          <p:cNvSpPr/>
          <p:nvPr/>
        </p:nvSpPr>
        <p:spPr>
          <a:xfrm>
            <a:off x="6089549" y="787959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88900">
                    <a:prstClr val="black"/>
                  </a:glow>
                </a:effectLst>
                <a:latin typeface="Cambria Math" panose="02040503050406030204" pitchFamily="18" charset="0"/>
              </a:rPr>
              <a:t>3</a:t>
            </a:r>
            <a:endParaRPr lang="en-US" dirty="0">
              <a:solidFill>
                <a:srgbClr val="FFFF00"/>
              </a:solidFill>
              <a:effectLst>
                <a:glow rad="88900">
                  <a:prstClr val="black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697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2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7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4" grpId="0" animBg="1"/>
      <p:bldP spid="64" grpId="1" animBg="1"/>
      <p:bldP spid="65" grpId="0" animBg="1"/>
      <p:bldP spid="65" grpId="1" animBg="1"/>
      <p:bldP spid="10" grpId="0" animBg="1"/>
      <p:bldP spid="10" grpId="1" animBg="1"/>
      <p:bldP spid="10" grpId="2" animBg="1"/>
      <p:bldP spid="12" grpId="0" animBg="1"/>
      <p:bldP spid="17" grpId="0"/>
      <p:bldP spid="18" grpId="0" animBg="1"/>
      <p:bldP spid="18" grpId="1" animBg="1"/>
      <p:bldP spid="27" grpId="0"/>
      <p:bldP spid="28" grpId="0"/>
      <p:bldP spid="29" grpId="0"/>
      <p:bldP spid="30" grpId="0"/>
      <p:bldP spid="31" grpId="0"/>
      <p:bldP spid="32" grpId="0"/>
      <p:bldP spid="35" grpId="0" animBg="1"/>
      <p:bldP spid="50" grpId="0"/>
      <p:bldP spid="50" grpId="1"/>
      <p:bldP spid="50" grpId="2"/>
      <p:bldP spid="51" grpId="0"/>
      <p:bldP spid="51" grpId="1"/>
      <p:bldP spid="51" grpId="2"/>
      <p:bldP spid="52" grpId="0" animBg="1"/>
      <p:bldP spid="52" grpId="1" animBg="1"/>
      <p:bldP spid="6" grpId="0" animBg="1"/>
      <p:bldP spid="6" grpId="1" animBg="1"/>
      <p:bldP spid="63" grpId="0"/>
      <p:bldP spid="63" grpId="1"/>
      <p:bldP spid="63" grpId="2"/>
      <p:bldP spid="66" grpId="0" animBg="1"/>
      <p:bldP spid="66" grpId="1" animBg="1"/>
      <p:bldP spid="60" grpId="0" animBg="1"/>
      <p:bldP spid="61" grpId="0"/>
      <p:bldP spid="62" grpId="0"/>
      <p:bldP spid="62" grpId="1"/>
      <p:bldP spid="6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/>
          <p:cNvSpPr txBox="1"/>
          <p:nvPr/>
        </p:nvSpPr>
        <p:spPr>
          <a:xfrm>
            <a:off x="1777207" y="1504950"/>
            <a:ext cx="59531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13</a:t>
            </a:r>
            <a:r>
              <a:rPr lang="en-US" b="1" baseline="300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3</a:t>
            </a:r>
            <a:endParaRPr lang="en-US" b="1" baseline="300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2175899" y="1516221"/>
            <a:ext cx="1710301" cy="408623"/>
            <a:chOff x="2175899" y="1516221"/>
            <a:chExt cx="1710301" cy="408623"/>
          </a:xfrm>
        </p:grpSpPr>
        <p:sp>
          <p:nvSpPr>
            <p:cNvPr id="75" name="TextBox 74"/>
            <p:cNvSpPr txBox="1"/>
            <p:nvPr/>
          </p:nvSpPr>
          <p:spPr>
            <a:xfrm>
              <a:off x="217589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=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411278" y="1516221"/>
              <a:ext cx="48078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13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712562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848948" y="1516221"/>
              <a:ext cx="546962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13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01173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352799" y="1516221"/>
              <a:ext cx="53340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13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175899" y="1924050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365375" y="1917303"/>
            <a:ext cx="68333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169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848610" y="1917303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15895" y="1917303"/>
            <a:ext cx="53164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13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175899" y="2325529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390704" y="2325529"/>
            <a:ext cx="74048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2197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2549527" y="1858524"/>
            <a:ext cx="68700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517748" y="2262188"/>
            <a:ext cx="914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711826" y="2801017"/>
            <a:ext cx="2311709" cy="408623"/>
          </a:xfrm>
          <a:prstGeom prst="roundRect">
            <a:avLst/>
          </a:prstGeom>
          <a:solidFill>
            <a:srgbClr val="CC3300"/>
          </a:solidFill>
          <a:ln w="38100">
            <a:solidFill>
              <a:srgbClr val="0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  <a:sym typeface="Symbol"/>
              </a:rPr>
              <a:t> Cube of 13 is 2197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" y="775277"/>
            <a:ext cx="7568184" cy="675501"/>
          </a:xfrm>
          <a:prstGeom prst="roundRect">
            <a:avLst/>
          </a:prstGeom>
          <a:gradFill flip="none" rotWithShape="1">
            <a:gsLst>
              <a:gs pos="66700">
                <a:srgbClr val="DDFDD8"/>
              </a:gs>
              <a:gs pos="0">
                <a:srgbClr val="49F42C">
                  <a:lumMod val="56000"/>
                  <a:lumOff val="44000"/>
                </a:srgbClr>
              </a:gs>
              <a:gs pos="100000">
                <a:schemeClr val="bg1">
                  <a:lumMod val="48000"/>
                  <a:lumOff val="52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2002155" y="1127973"/>
            <a:ext cx="2547620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369359" y="819150"/>
            <a:ext cx="1453841" cy="2864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3083" y="306288"/>
            <a:ext cx="3472434" cy="42657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  <a:latin typeface="Cambria Math" panose="02040503050406030204" pitchFamily="18" charset="0"/>
              </a:rPr>
              <a:t>PROPERTIES OF PERFECT CUBES</a:t>
            </a:r>
            <a:endParaRPr lang="en-US" b="1" dirty="0">
              <a:solidFill>
                <a:sysClr val="windowText" lastClr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5443" y="1606271"/>
            <a:ext cx="164592" cy="229950"/>
          </a:xfrm>
          <a:prstGeom prst="round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869402"/>
            <a:ext cx="1303370" cy="369332"/>
          </a:xfrm>
          <a:prstGeom prst="rect">
            <a:avLst/>
          </a:prstGeom>
          <a:solidFill>
            <a:srgbClr val="FF9900"/>
          </a:solidFill>
          <a:ln w="28575">
            <a:solidFill>
              <a:srgbClr val="00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Property 3: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3434" y="2571750"/>
            <a:ext cx="1006361" cy="21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1059180" y="1331214"/>
            <a:ext cx="824414" cy="824414"/>
            <a:chOff x="4159793" y="2159543"/>
            <a:chExt cx="824414" cy="824414"/>
          </a:xfrm>
        </p:grpSpPr>
        <p:pic>
          <p:nvPicPr>
            <p:cNvPr id="15" name="Picture 2" descr="http://openclipart.org/image/300px/svg_to_png/139003/price_tag.png"/>
            <p:cNvPicPr>
              <a:picLocks noChangeAspect="1" noChangeArrowheads="1"/>
            </p:cNvPicPr>
            <p:nvPr/>
          </p:nvPicPr>
          <p:blipFill>
            <a:blip r:embed="rId3" cstate="print">
              <a:lum bright="-20000" contrast="-40000"/>
            </a:blip>
            <a:srcRect/>
            <a:stretch>
              <a:fillRect/>
            </a:stretch>
          </p:blipFill>
          <p:spPr bwMode="auto">
            <a:xfrm>
              <a:off x="4159793" y="2159543"/>
              <a:ext cx="824414" cy="824414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4315066" y="236270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Sol .</a:t>
              </a:r>
              <a:endParaRPr lang="en-US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700588" y="1504950"/>
            <a:ext cx="595312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7</a:t>
            </a:r>
            <a:r>
              <a:rPr lang="en-US" b="1" baseline="30000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3</a:t>
            </a:r>
            <a:endParaRPr lang="en-US" b="1" baseline="30000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94328" y="804310"/>
            <a:ext cx="4349322" cy="3151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8621" y1="7000" x2="58621" y2="7000"/>
                        <a14:foregroundMark x1="34052" y1="5200" x2="34052" y2="5200"/>
                        <a14:foregroundMark x1="42241" y1="2600" x2="42241" y2="2600"/>
                        <a14:foregroundMark x1="15948" y1="10600" x2="15948" y2="10600"/>
                        <a14:foregroundMark x1="33190" y1="10000" x2="33190" y2="10000"/>
                        <a14:foregroundMark x1="47845" y1="7800" x2="47845" y2="7800"/>
                        <a14:foregroundMark x1="36207" y1="5400" x2="36207" y2="5400"/>
                        <a14:foregroundMark x1="41810" y1="6200" x2="41810" y2="6200"/>
                        <a14:foregroundMark x1="46121" y1="4200" x2="46121" y2="4200"/>
                        <a14:foregroundMark x1="8621" y1="5800" x2="8621" y2="5800"/>
                        <a14:foregroundMark x1="18103" y1="5600" x2="18103" y2="5600"/>
                        <a14:foregroundMark x1="26724" y1="1800" x2="26724" y2="1800"/>
                        <a14:foregroundMark x1="12931" y1="10600" x2="12931" y2="10600"/>
                        <a14:foregroundMark x1="11638" y1="7800" x2="11638" y2="7800"/>
                        <a14:foregroundMark x1="5603" y1="11600" x2="5603" y2="11600"/>
                        <a14:foregroundMark x1="5172" y1="13600" x2="5172" y2="13600"/>
                        <a14:foregroundMark x1="10345" y1="14600" x2="10345" y2="14600"/>
                        <a14:foregroundMark x1="12931" y1="12800" x2="12931" y2="12800"/>
                        <a14:foregroundMark x1="28017" y1="31600" x2="28017" y2="31600"/>
                        <a14:foregroundMark x1="21121" y1="34800" x2="21121" y2="34800"/>
                        <a14:foregroundMark x1="15086" y1="34800" x2="15086" y2="34800"/>
                        <a14:foregroundMark x1="45259" y1="17000" x2="45259" y2="17000"/>
                        <a14:foregroundMark x1="62500" y1="20200" x2="62500" y2="20200"/>
                        <a14:foregroundMark x1="46121" y1="20000" x2="46121" y2="20000"/>
                        <a14:foregroundMark x1="64224" y1="18600" x2="64224" y2="18600"/>
                        <a14:foregroundMark x1="32759" y1="91200" x2="32759" y2="91200"/>
                        <a14:foregroundMark x1="87500" y1="91400" x2="87500" y2="91400"/>
                        <a14:foregroundMark x1="73276" y1="89800" x2="73276" y2="89800"/>
                        <a14:foregroundMark x1="76724" y1="90200" x2="76724" y2="90200"/>
                        <a14:foregroundMark x1="79741" y1="91000" x2="79741" y2="91000"/>
                        <a14:foregroundMark x1="79741" y1="91000" x2="79741" y2="91000"/>
                        <a14:foregroundMark x1="82328" y1="91200" x2="82328" y2="91200"/>
                        <a14:foregroundMark x1="87931" y1="91400" x2="87931" y2="91400"/>
                        <a14:foregroundMark x1="77155" y1="96000" x2="77155" y2="96000"/>
                        <a14:foregroundMark x1="12500" y1="38600" x2="12500" y2="38600"/>
                        <a14:foregroundMark x1="20690" y1="30200" x2="20690" y2="30200"/>
                        <a14:foregroundMark x1="57759" y1="34400" x2="57759" y2="34400"/>
                        <a14:foregroundMark x1="56897" y1="43200" x2="56897" y2="43200"/>
                        <a14:foregroundMark x1="12931" y1="18200" x2="12931" y2="18200"/>
                        <a14:foregroundMark x1="94397" y1="31000" x2="94397" y2="31000"/>
                        <a14:foregroundMark x1="92241" y1="42600" x2="92241" y2="42600"/>
                        <a14:foregroundMark x1="61638" y1="90400" x2="61638" y2="90400"/>
                        <a14:foregroundMark x1="36638" y1="94200" x2="36638" y2="94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6" y="2702861"/>
            <a:ext cx="1004438" cy="21647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/>
          <p:cNvGrpSpPr/>
          <p:nvPr/>
        </p:nvGrpSpPr>
        <p:grpSpPr>
          <a:xfrm>
            <a:off x="5010364" y="1516221"/>
            <a:ext cx="1710301" cy="408623"/>
            <a:chOff x="2175899" y="1516221"/>
            <a:chExt cx="1710301" cy="408623"/>
          </a:xfrm>
        </p:grpSpPr>
        <p:sp>
          <p:nvSpPr>
            <p:cNvPr id="21" name="TextBox 20"/>
            <p:cNvSpPr txBox="1"/>
            <p:nvPr/>
          </p:nvSpPr>
          <p:spPr>
            <a:xfrm>
              <a:off x="2175899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black"/>
                  </a:solidFill>
                  <a:latin typeface="Cambria Math" panose="02040503050406030204" pitchFamily="18" charset="0"/>
                </a:rPr>
                <a:t>=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11278" y="1516221"/>
              <a:ext cx="48078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7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97321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48947" y="1516221"/>
              <a:ext cx="546962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7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01171" y="1516221"/>
              <a:ext cx="346364" cy="40147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×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52799" y="1516221"/>
              <a:ext cx="533401" cy="408623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Cambria Math" panose="02040503050406030204" pitchFamily="18" charset="0"/>
                </a:rPr>
                <a:t>7</a:t>
              </a:r>
              <a:endParaRPr lang="en-US" b="1" dirty="0">
                <a:solidFill>
                  <a:prstClr val="black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010364" y="1924050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99840" y="1917303"/>
            <a:ext cx="68333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49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83075" y="1917303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50360" y="1917303"/>
            <a:ext cx="531641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7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10364" y="2325529"/>
            <a:ext cx="346364" cy="40147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ambria Math" panose="02040503050406030204" pitchFamily="18" charset="0"/>
              </a:rPr>
              <a:t>=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25169" y="2325529"/>
            <a:ext cx="740483" cy="408623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343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429712" y="1858524"/>
            <a:ext cx="54864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352213" y="2262188"/>
            <a:ext cx="914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46291" y="2801017"/>
            <a:ext cx="2311709" cy="408623"/>
          </a:xfrm>
          <a:prstGeom prst="roundRect">
            <a:avLst/>
          </a:prstGeom>
          <a:solidFill>
            <a:srgbClr val="CC3300"/>
          </a:solidFill>
          <a:ln w="38100">
            <a:solidFill>
              <a:srgbClr val="000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Cambria Math" panose="02040503050406030204" pitchFamily="18" charset="0"/>
                <a:sym typeface="Symbol"/>
              </a:rPr>
              <a:t>   Cube of 7 is 343</a:t>
            </a:r>
            <a:endParaRPr lang="en-US" b="1" dirty="0">
              <a:solidFill>
                <a:srgbClr val="FFFF00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37" name="Group 36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39" name="Cloud Callout 38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TextBox 56"/>
              <p:cNvSpPr txBox="1"/>
              <p:nvPr/>
            </p:nvSpPr>
            <p:spPr>
              <a:xfrm>
                <a:off x="5750628" y="3792394"/>
                <a:ext cx="135318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Cube of  7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38" name="Picture 37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647963" y="2077705"/>
            <a:ext cx="2291638" cy="2082386"/>
            <a:chOff x="4102669" y="2369408"/>
            <a:chExt cx="2291638" cy="2082386"/>
          </a:xfrm>
        </p:grpSpPr>
        <p:grpSp>
          <p:nvGrpSpPr>
            <p:cNvPr id="42" name="Group 41"/>
            <p:cNvGrpSpPr/>
            <p:nvPr/>
          </p:nvGrpSpPr>
          <p:grpSpPr>
            <a:xfrm>
              <a:off x="4674800" y="2369408"/>
              <a:ext cx="1719507" cy="1173943"/>
              <a:chOff x="5567468" y="3497810"/>
              <a:chExt cx="1719507" cy="1173943"/>
            </a:xfrm>
          </p:grpSpPr>
          <p:sp>
            <p:nvSpPr>
              <p:cNvPr id="44" name="Cloud Callout 43"/>
              <p:cNvSpPr/>
              <p:nvPr/>
            </p:nvSpPr>
            <p:spPr>
              <a:xfrm>
                <a:off x="5567468" y="3497810"/>
                <a:ext cx="1719507" cy="1173943"/>
              </a:xfrm>
              <a:prstGeom prst="cloudCallout">
                <a:avLst>
                  <a:gd name="adj1" fmla="val -47368"/>
                  <a:gd name="adj2" fmla="val 72554"/>
                </a:avLst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TextBox 56"/>
              <p:cNvSpPr txBox="1"/>
              <p:nvPr/>
            </p:nvSpPr>
            <p:spPr>
              <a:xfrm>
                <a:off x="5750628" y="3669283"/>
                <a:ext cx="135318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600" b="1" dirty="0" smtClean="0">
                    <a:solidFill>
                      <a:srgbClr val="FFFF00"/>
                    </a:solidFill>
                    <a:latin typeface="Cambria Math" pitchFamily="18" charset="0"/>
                    <a:ea typeface="Cambria Math" pitchFamily="18" charset="0"/>
                  </a:rPr>
                  <a:t>What is the number in one’s place ?</a:t>
                </a:r>
                <a:endParaRPr lang="en-US" sz="1600" b="1" dirty="0">
                  <a:solidFill>
                    <a:srgbClr val="FFFF00"/>
                  </a:solidFill>
                  <a:latin typeface="Cambria Math" pitchFamily="18" charset="0"/>
                  <a:ea typeface="Cambria Math" pitchFamily="18" charset="0"/>
                </a:endParaRPr>
              </a:p>
            </p:txBody>
          </p:sp>
        </p:grpSp>
        <p:pic>
          <p:nvPicPr>
            <p:cNvPr id="43" name="Picture 42" descr="http://i1.squidoocdn.com/resize/squidoo_images/-1/draft_lens20770377module166553197photo_136238117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4549" b="100000" l="0" r="51695">
                          <a14:backgroundMark x1="48644" y1="40799" x2="48644" y2="40799"/>
                          <a14:backgroundMark x1="48814" y1="39931" x2="48814" y2="39931"/>
                          <a14:backgroundMark x1="47458" y1="39583" x2="47458" y2="39583"/>
                          <a14:backgroundMark x1="48305" y1="39931" x2="48305" y2="39931"/>
                          <a14:backgroundMark x1="46780" y1="39931" x2="46780" y2="39931"/>
                          <a14:backgroundMark x1="46441" y1="40278" x2="46441" y2="40278"/>
                          <a14:backgroundMark x1="46780" y1="41493" x2="46780" y2="41493"/>
                          <a14:backgroundMark x1="46949" y1="41493" x2="46949" y2="41493"/>
                          <a14:backgroundMark x1="47458" y1="41146" x2="47458" y2="41146"/>
                          <a14:backgroundMark x1="46949" y1="41319" x2="46949" y2="41319"/>
                          <a14:backgroundMark x1="46949" y1="41319" x2="46949" y2="41319"/>
                          <a14:backgroundMark x1="47288" y1="41667" x2="47288" y2="41667"/>
                          <a14:backgroundMark x1="47288" y1="41667" x2="47288" y2="41667"/>
                          <a14:backgroundMark x1="47966" y1="42014" x2="47966" y2="42014"/>
                          <a14:backgroundMark x1="48136" y1="42014" x2="48136" y2="42014"/>
                          <a14:backgroundMark x1="48305" y1="42188" x2="48305" y2="42188"/>
                          <a14:backgroundMark x1="48644" y1="42188" x2="48644" y2="42188"/>
                          <a14:backgroundMark x1="48814" y1="42188" x2="48814" y2="42188"/>
                          <a14:backgroundMark x1="49153" y1="42188" x2="49153" y2="42188"/>
                          <a14:backgroundMark x1="49492" y1="42188" x2="49492" y2="42188"/>
                          <a14:backgroundMark x1="49661" y1="41840" x2="49661" y2="41840"/>
                          <a14:backgroundMark x1="49661" y1="41667" x2="49661" y2="41667"/>
                          <a14:backgroundMark x1="49831" y1="41319" x2="49831" y2="41319"/>
                          <a14:backgroundMark x1="49831" y1="40972" x2="49831" y2="40972"/>
                          <a14:backgroundMark x1="49661" y1="40451" x2="49661" y2="40451"/>
                          <a14:backgroundMark x1="49153" y1="40104" x2="49153" y2="40104"/>
                          <a14:backgroundMark x1="48475" y1="39757" x2="48475" y2="39757"/>
                          <a14:backgroundMark x1="48136" y1="39757" x2="48136" y2="39757"/>
                          <a14:backgroundMark x1="47627" y1="39757" x2="47627" y2="39757"/>
                          <a14:backgroundMark x1="46949" y1="39757" x2="46949" y2="39757"/>
                          <a14:backgroundMark x1="46441" y1="40799" x2="46441" y2="40799"/>
                          <a14:backgroundMark x1="45932" y1="41319" x2="45932" y2="41319"/>
                          <a14:backgroundMark x1="45932" y1="42188" x2="45932" y2="42188"/>
                          <a14:backgroundMark x1="46610" y1="42535" x2="46610" y2="42535"/>
                          <a14:backgroundMark x1="46780" y1="42535" x2="46780" y2="42535"/>
                          <a14:backgroundMark x1="47288" y1="43056" x2="47288" y2="43056"/>
                          <a14:backgroundMark x1="47966" y1="43229" x2="47966" y2="43229"/>
                          <a14:backgroundMark x1="49153" y1="43403" x2="49153" y2="43403"/>
                          <a14:backgroundMark x1="49831" y1="43403" x2="49831" y2="43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22" r="48474"/>
            <a:stretch/>
          </p:blipFill>
          <p:spPr bwMode="auto">
            <a:xfrm flipH="1">
              <a:off x="4102669" y="3728634"/>
              <a:ext cx="624548" cy="72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1915545" y="1962150"/>
            <a:ext cx="1437255" cy="1023050"/>
            <a:chOff x="2220552" y="1952804"/>
            <a:chExt cx="1739079" cy="1237891"/>
          </a:xfrm>
        </p:grpSpPr>
        <p:sp>
          <p:nvSpPr>
            <p:cNvPr id="48" name="Cloud Callout 47"/>
            <p:cNvSpPr/>
            <p:nvPr/>
          </p:nvSpPr>
          <p:spPr>
            <a:xfrm>
              <a:off x="2220552" y="1952804"/>
              <a:ext cx="1739079" cy="1237891"/>
            </a:xfrm>
            <a:prstGeom prst="cloudCallout">
              <a:avLst>
                <a:gd name="adj1" fmla="val -73288"/>
                <a:gd name="adj2" fmla="val 4199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dirty="0">
                <a:solidFill>
                  <a:sysClr val="windowText" lastClr="000000"/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93456" y="2233675"/>
              <a:ext cx="15932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Let’s take an example</a:t>
              </a:r>
              <a:endParaRPr lang="en-US" sz="1600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5809883" y="2828131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7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38308" y="2828131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88900">
                    <a:prstClr val="white"/>
                  </a:glow>
                </a:effectLst>
                <a:latin typeface="Cambria Math" panose="02040503050406030204" pitchFamily="18" charset="0"/>
                <a:sym typeface="Symbol"/>
              </a:rPr>
              <a:t>3</a:t>
            </a:r>
            <a:endParaRPr lang="en-US" dirty="0">
              <a:solidFill>
                <a:prstClr val="black"/>
              </a:solidFill>
              <a:effectLst>
                <a:glow rad="88900">
                  <a:prstClr val="white"/>
                </a:glow>
              </a:effectLst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994328" y="1123434"/>
            <a:ext cx="2501472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589871" y="2111386"/>
            <a:ext cx="2496795" cy="1508401"/>
            <a:chOff x="1740501" y="2808128"/>
            <a:chExt cx="1935765" cy="1210732"/>
          </a:xfrm>
        </p:grpSpPr>
        <p:grpSp>
          <p:nvGrpSpPr>
            <p:cNvPr id="54" name="Group 53"/>
            <p:cNvGrpSpPr/>
            <p:nvPr/>
          </p:nvGrpSpPr>
          <p:grpSpPr>
            <a:xfrm>
              <a:off x="1740501" y="2808128"/>
              <a:ext cx="1935765" cy="1210732"/>
              <a:chOff x="1740501" y="2808128"/>
              <a:chExt cx="1935765" cy="1210732"/>
            </a:xfrm>
          </p:grpSpPr>
          <p:sp>
            <p:nvSpPr>
              <p:cNvPr id="56" name="Oval 7"/>
              <p:cNvSpPr/>
              <p:nvPr/>
            </p:nvSpPr>
            <p:spPr>
              <a:xfrm>
                <a:off x="1740501" y="2808128"/>
                <a:ext cx="1935765" cy="1210732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412080 w 2136827"/>
                  <a:gd name="connsiteY5" fmla="*/ 758055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29667 w 2136827"/>
                  <a:gd name="connsiteY5" fmla="*/ 753292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7275 w 2136827"/>
                  <a:gd name="connsiteY6" fmla="*/ 758850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30744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45259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09724 w 2136827"/>
                  <a:gd name="connsiteY3" fmla="*/ 730274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7"/>
                  <a:gd name="connsiteY0" fmla="*/ 379437 h 895376"/>
                  <a:gd name="connsiteX1" fmla="*/ 1057275 w 2136827"/>
                  <a:gd name="connsiteY1" fmla="*/ 24 h 895376"/>
                  <a:gd name="connsiteX2" fmla="*/ 2136775 w 2136827"/>
                  <a:gd name="connsiteY2" fmla="*/ 392137 h 895376"/>
                  <a:gd name="connsiteX3" fmla="*/ 1630096 w 2136827"/>
                  <a:gd name="connsiteY3" fmla="*/ 727893 h 895376"/>
                  <a:gd name="connsiteX4" fmla="*/ 1348853 w 2136827"/>
                  <a:gd name="connsiteY4" fmla="*/ 895376 h 895376"/>
                  <a:gd name="connsiteX5" fmla="*/ 1367895 w 2136827"/>
                  <a:gd name="connsiteY5" fmla="*/ 767579 h 895376"/>
                  <a:gd name="connsiteX6" fmla="*/ 1059502 w 2136827"/>
                  <a:gd name="connsiteY6" fmla="*/ 773137 h 895376"/>
                  <a:gd name="connsiteX7" fmla="*/ 0 w 2136827"/>
                  <a:gd name="connsiteY7" fmla="*/ 379437 h 895376"/>
                  <a:gd name="connsiteX0" fmla="*/ 0 w 2136826"/>
                  <a:gd name="connsiteY0" fmla="*/ 363205 h 879144"/>
                  <a:gd name="connsiteX1" fmla="*/ 1050484 w 2136826"/>
                  <a:gd name="connsiteY1" fmla="*/ 29 h 879144"/>
                  <a:gd name="connsiteX2" fmla="*/ 2136775 w 2136826"/>
                  <a:gd name="connsiteY2" fmla="*/ 375905 h 879144"/>
                  <a:gd name="connsiteX3" fmla="*/ 1630096 w 2136826"/>
                  <a:gd name="connsiteY3" fmla="*/ 711661 h 879144"/>
                  <a:gd name="connsiteX4" fmla="*/ 1348853 w 2136826"/>
                  <a:gd name="connsiteY4" fmla="*/ 879144 h 879144"/>
                  <a:gd name="connsiteX5" fmla="*/ 1367895 w 2136826"/>
                  <a:gd name="connsiteY5" fmla="*/ 751347 h 879144"/>
                  <a:gd name="connsiteX6" fmla="*/ 1059502 w 2136826"/>
                  <a:gd name="connsiteY6" fmla="*/ 756905 h 879144"/>
                  <a:gd name="connsiteX7" fmla="*/ 0 w 2136826"/>
                  <a:gd name="connsiteY7" fmla="*/ 363205 h 879144"/>
                  <a:gd name="connsiteX0" fmla="*/ 0 w 2136826"/>
                  <a:gd name="connsiteY0" fmla="*/ 370161 h 886100"/>
                  <a:gd name="connsiteX1" fmla="*/ 1055012 w 2136826"/>
                  <a:gd name="connsiteY1" fmla="*/ 26 h 886100"/>
                  <a:gd name="connsiteX2" fmla="*/ 2136775 w 2136826"/>
                  <a:gd name="connsiteY2" fmla="*/ 382861 h 886100"/>
                  <a:gd name="connsiteX3" fmla="*/ 1630096 w 2136826"/>
                  <a:gd name="connsiteY3" fmla="*/ 718617 h 886100"/>
                  <a:gd name="connsiteX4" fmla="*/ 1348853 w 2136826"/>
                  <a:gd name="connsiteY4" fmla="*/ 886100 h 886100"/>
                  <a:gd name="connsiteX5" fmla="*/ 1367895 w 2136826"/>
                  <a:gd name="connsiteY5" fmla="*/ 758303 h 886100"/>
                  <a:gd name="connsiteX6" fmla="*/ 1059502 w 2136826"/>
                  <a:gd name="connsiteY6" fmla="*/ 763861 h 886100"/>
                  <a:gd name="connsiteX7" fmla="*/ 0 w 2136826"/>
                  <a:gd name="connsiteY7" fmla="*/ 370161 h 88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6" h="886100">
                    <a:moveTo>
                      <a:pt x="0" y="370161"/>
                    </a:moveTo>
                    <a:cubicBezTo>
                      <a:pt x="0" y="122517"/>
                      <a:pt x="698883" y="-2091"/>
                      <a:pt x="1055012" y="26"/>
                    </a:cubicBezTo>
                    <a:cubicBezTo>
                      <a:pt x="1411141" y="2143"/>
                      <a:pt x="2143919" y="129391"/>
                      <a:pt x="2136775" y="382861"/>
                    </a:cubicBezTo>
                    <a:cubicBezTo>
                      <a:pt x="2127250" y="612519"/>
                      <a:pt x="1740957" y="683957"/>
                      <a:pt x="1630096" y="718617"/>
                    </a:cubicBezTo>
                    <a:cubicBezTo>
                      <a:pt x="1549042" y="848529"/>
                      <a:pt x="1458755" y="861230"/>
                      <a:pt x="1348853" y="886100"/>
                    </a:cubicBezTo>
                    <a:cubicBezTo>
                      <a:pt x="1375841" y="841915"/>
                      <a:pt x="1413672" y="805663"/>
                      <a:pt x="1367895" y="758303"/>
                    </a:cubicBezTo>
                    <a:cubicBezTo>
                      <a:pt x="1208352" y="758568"/>
                      <a:pt x="1352395" y="761480"/>
                      <a:pt x="1059502" y="763861"/>
                    </a:cubicBezTo>
                    <a:cubicBezTo>
                      <a:pt x="475585" y="763861"/>
                      <a:pt x="0" y="617805"/>
                      <a:pt x="0" y="370161"/>
                    </a:cubicBezTo>
                    <a:close/>
                  </a:path>
                </a:pathLst>
              </a:custGeom>
              <a:gradFill>
                <a:gsLst>
                  <a:gs pos="34000">
                    <a:srgbClr val="A151F9"/>
                  </a:gs>
                  <a:gs pos="0">
                    <a:srgbClr val="A151F9"/>
                  </a:gs>
                  <a:gs pos="80000">
                    <a:srgbClr val="FF66FF"/>
                  </a:gs>
                  <a:gs pos="100000">
                    <a:srgbClr val="A151F9"/>
                  </a:gs>
                </a:gsLst>
              </a:gra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Oval 7"/>
              <p:cNvSpPr/>
              <p:nvPr/>
            </p:nvSpPr>
            <p:spPr>
              <a:xfrm>
                <a:off x="1792233" y="2828302"/>
                <a:ext cx="1835088" cy="1130086"/>
              </a:xfrm>
              <a:custGeom>
                <a:avLst/>
                <a:gdLst>
                  <a:gd name="connsiteX0" fmla="*/ 0 w 2114550"/>
                  <a:gd name="connsiteY0" fmla="*/ 379413 h 758825"/>
                  <a:gd name="connsiteX1" fmla="*/ 1057275 w 2114550"/>
                  <a:gd name="connsiteY1" fmla="*/ 0 h 758825"/>
                  <a:gd name="connsiteX2" fmla="*/ 2114550 w 2114550"/>
                  <a:gd name="connsiteY2" fmla="*/ 379413 h 758825"/>
                  <a:gd name="connsiteX3" fmla="*/ 1057275 w 2114550"/>
                  <a:gd name="connsiteY3" fmla="*/ 758826 h 758825"/>
                  <a:gd name="connsiteX4" fmla="*/ 0 w 2114550"/>
                  <a:gd name="connsiteY4" fmla="*/ 379413 h 758825"/>
                  <a:gd name="connsiteX0" fmla="*/ 0 w 2118399"/>
                  <a:gd name="connsiteY0" fmla="*/ 379413 h 794999"/>
                  <a:gd name="connsiteX1" fmla="*/ 1057275 w 2118399"/>
                  <a:gd name="connsiteY1" fmla="*/ 0 h 794999"/>
                  <a:gd name="connsiteX2" fmla="*/ 2114550 w 2118399"/>
                  <a:gd name="connsiteY2" fmla="*/ 379413 h 794999"/>
                  <a:gd name="connsiteX3" fmla="*/ 1400174 w 2118399"/>
                  <a:gd name="connsiteY3" fmla="*/ 736600 h 794999"/>
                  <a:gd name="connsiteX4" fmla="*/ 1057275 w 2118399"/>
                  <a:gd name="connsiteY4" fmla="*/ 758826 h 794999"/>
                  <a:gd name="connsiteX5" fmla="*/ 0 w 2118399"/>
                  <a:gd name="connsiteY5" fmla="*/ 379413 h 794999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25194"/>
                  <a:gd name="connsiteY0" fmla="*/ 379413 h 782980"/>
                  <a:gd name="connsiteX1" fmla="*/ 1057275 w 2125194"/>
                  <a:gd name="connsiteY1" fmla="*/ 0 h 782980"/>
                  <a:gd name="connsiteX2" fmla="*/ 2114550 w 2125194"/>
                  <a:gd name="connsiteY2" fmla="*/ 379413 h 782980"/>
                  <a:gd name="connsiteX3" fmla="*/ 1590674 w 2125194"/>
                  <a:gd name="connsiteY3" fmla="*/ 673100 h 782980"/>
                  <a:gd name="connsiteX4" fmla="*/ 1400174 w 2125194"/>
                  <a:gd name="connsiteY4" fmla="*/ 736600 h 782980"/>
                  <a:gd name="connsiteX5" fmla="*/ 1057275 w 2125194"/>
                  <a:gd name="connsiteY5" fmla="*/ 758826 h 782980"/>
                  <a:gd name="connsiteX6" fmla="*/ 0 w 2125194"/>
                  <a:gd name="connsiteY6" fmla="*/ 379413 h 782980"/>
                  <a:gd name="connsiteX0" fmla="*/ 0 w 2115970"/>
                  <a:gd name="connsiteY0" fmla="*/ 379413 h 782980"/>
                  <a:gd name="connsiteX1" fmla="*/ 1057275 w 2115970"/>
                  <a:gd name="connsiteY1" fmla="*/ 0 h 782980"/>
                  <a:gd name="connsiteX2" fmla="*/ 2114550 w 2115970"/>
                  <a:gd name="connsiteY2" fmla="*/ 379413 h 782980"/>
                  <a:gd name="connsiteX3" fmla="*/ 1590674 w 2115970"/>
                  <a:gd name="connsiteY3" fmla="*/ 673100 h 782980"/>
                  <a:gd name="connsiteX4" fmla="*/ 1400174 w 2115970"/>
                  <a:gd name="connsiteY4" fmla="*/ 736600 h 782980"/>
                  <a:gd name="connsiteX5" fmla="*/ 1057275 w 2115970"/>
                  <a:gd name="connsiteY5" fmla="*/ 758826 h 782980"/>
                  <a:gd name="connsiteX6" fmla="*/ 0 w 2115970"/>
                  <a:gd name="connsiteY6" fmla="*/ 379413 h 782980"/>
                  <a:gd name="connsiteX0" fmla="*/ 0 w 2118781"/>
                  <a:gd name="connsiteY0" fmla="*/ 379413 h 782980"/>
                  <a:gd name="connsiteX1" fmla="*/ 1057275 w 2118781"/>
                  <a:gd name="connsiteY1" fmla="*/ 0 h 782980"/>
                  <a:gd name="connsiteX2" fmla="*/ 2114550 w 2118781"/>
                  <a:gd name="connsiteY2" fmla="*/ 379413 h 782980"/>
                  <a:gd name="connsiteX3" fmla="*/ 1590674 w 2118781"/>
                  <a:gd name="connsiteY3" fmla="*/ 673100 h 782980"/>
                  <a:gd name="connsiteX4" fmla="*/ 1400174 w 2118781"/>
                  <a:gd name="connsiteY4" fmla="*/ 736600 h 782980"/>
                  <a:gd name="connsiteX5" fmla="*/ 1057275 w 2118781"/>
                  <a:gd name="connsiteY5" fmla="*/ 758826 h 782980"/>
                  <a:gd name="connsiteX6" fmla="*/ 0 w 2118781"/>
                  <a:gd name="connsiteY6" fmla="*/ 379413 h 782980"/>
                  <a:gd name="connsiteX0" fmla="*/ 0 w 2120439"/>
                  <a:gd name="connsiteY0" fmla="*/ 379413 h 782980"/>
                  <a:gd name="connsiteX1" fmla="*/ 1057275 w 2120439"/>
                  <a:gd name="connsiteY1" fmla="*/ 0 h 782980"/>
                  <a:gd name="connsiteX2" fmla="*/ 2114550 w 2120439"/>
                  <a:gd name="connsiteY2" fmla="*/ 379413 h 782980"/>
                  <a:gd name="connsiteX3" fmla="*/ 1590674 w 2120439"/>
                  <a:gd name="connsiteY3" fmla="*/ 673100 h 782980"/>
                  <a:gd name="connsiteX4" fmla="*/ 1400174 w 2120439"/>
                  <a:gd name="connsiteY4" fmla="*/ 736600 h 782980"/>
                  <a:gd name="connsiteX5" fmla="*/ 1057275 w 2120439"/>
                  <a:gd name="connsiteY5" fmla="*/ 758826 h 782980"/>
                  <a:gd name="connsiteX6" fmla="*/ 0 w 2120439"/>
                  <a:gd name="connsiteY6" fmla="*/ 379413 h 782980"/>
                  <a:gd name="connsiteX0" fmla="*/ 0 w 2142421"/>
                  <a:gd name="connsiteY0" fmla="*/ 379432 h 782999"/>
                  <a:gd name="connsiteX1" fmla="*/ 1057275 w 2142421"/>
                  <a:gd name="connsiteY1" fmla="*/ 19 h 782999"/>
                  <a:gd name="connsiteX2" fmla="*/ 2136775 w 2142421"/>
                  <a:gd name="connsiteY2" fmla="*/ 392132 h 782999"/>
                  <a:gd name="connsiteX3" fmla="*/ 1590674 w 2142421"/>
                  <a:gd name="connsiteY3" fmla="*/ 673119 h 782999"/>
                  <a:gd name="connsiteX4" fmla="*/ 1400174 w 2142421"/>
                  <a:gd name="connsiteY4" fmla="*/ 736619 h 782999"/>
                  <a:gd name="connsiteX5" fmla="*/ 1057275 w 2142421"/>
                  <a:gd name="connsiteY5" fmla="*/ 758845 h 782999"/>
                  <a:gd name="connsiteX6" fmla="*/ 0 w 2142421"/>
                  <a:gd name="connsiteY6" fmla="*/ 379432 h 782999"/>
                  <a:gd name="connsiteX0" fmla="*/ 0 w 2136844"/>
                  <a:gd name="connsiteY0" fmla="*/ 379432 h 782999"/>
                  <a:gd name="connsiteX1" fmla="*/ 1057275 w 2136844"/>
                  <a:gd name="connsiteY1" fmla="*/ 19 h 782999"/>
                  <a:gd name="connsiteX2" fmla="*/ 2136775 w 2136844"/>
                  <a:gd name="connsiteY2" fmla="*/ 392132 h 782999"/>
                  <a:gd name="connsiteX3" fmla="*/ 1590674 w 2136844"/>
                  <a:gd name="connsiteY3" fmla="*/ 673119 h 782999"/>
                  <a:gd name="connsiteX4" fmla="*/ 1400174 w 2136844"/>
                  <a:gd name="connsiteY4" fmla="*/ 736619 h 782999"/>
                  <a:gd name="connsiteX5" fmla="*/ 1057275 w 2136844"/>
                  <a:gd name="connsiteY5" fmla="*/ 758845 h 782999"/>
                  <a:gd name="connsiteX6" fmla="*/ 0 w 2136844"/>
                  <a:gd name="connsiteY6" fmla="*/ 379432 h 782999"/>
                  <a:gd name="connsiteX0" fmla="*/ 0 w 2136785"/>
                  <a:gd name="connsiteY0" fmla="*/ 379432 h 782999"/>
                  <a:gd name="connsiteX1" fmla="*/ 1057275 w 2136785"/>
                  <a:gd name="connsiteY1" fmla="*/ 19 h 782999"/>
                  <a:gd name="connsiteX2" fmla="*/ 2136775 w 2136785"/>
                  <a:gd name="connsiteY2" fmla="*/ 392132 h 782999"/>
                  <a:gd name="connsiteX3" fmla="*/ 1590674 w 2136785"/>
                  <a:gd name="connsiteY3" fmla="*/ 673119 h 782999"/>
                  <a:gd name="connsiteX4" fmla="*/ 1400174 w 2136785"/>
                  <a:gd name="connsiteY4" fmla="*/ 736619 h 782999"/>
                  <a:gd name="connsiteX5" fmla="*/ 1057275 w 2136785"/>
                  <a:gd name="connsiteY5" fmla="*/ 758845 h 782999"/>
                  <a:gd name="connsiteX6" fmla="*/ 0 w 2136785"/>
                  <a:gd name="connsiteY6" fmla="*/ 379432 h 782999"/>
                  <a:gd name="connsiteX0" fmla="*/ 0 w 2148020"/>
                  <a:gd name="connsiteY0" fmla="*/ 379432 h 782999"/>
                  <a:gd name="connsiteX1" fmla="*/ 1057275 w 2148020"/>
                  <a:gd name="connsiteY1" fmla="*/ 19 h 782999"/>
                  <a:gd name="connsiteX2" fmla="*/ 2136775 w 2148020"/>
                  <a:gd name="connsiteY2" fmla="*/ 392132 h 782999"/>
                  <a:gd name="connsiteX3" fmla="*/ 1609724 w 2148020"/>
                  <a:gd name="connsiteY3" fmla="*/ 730269 h 782999"/>
                  <a:gd name="connsiteX4" fmla="*/ 1400174 w 2148020"/>
                  <a:gd name="connsiteY4" fmla="*/ 736619 h 782999"/>
                  <a:gd name="connsiteX5" fmla="*/ 1057275 w 2148020"/>
                  <a:gd name="connsiteY5" fmla="*/ 758845 h 782999"/>
                  <a:gd name="connsiteX6" fmla="*/ 0 w 2148020"/>
                  <a:gd name="connsiteY6" fmla="*/ 379432 h 782999"/>
                  <a:gd name="connsiteX0" fmla="*/ 0 w 2136866"/>
                  <a:gd name="connsiteY0" fmla="*/ 379432 h 782999"/>
                  <a:gd name="connsiteX1" fmla="*/ 1057275 w 2136866"/>
                  <a:gd name="connsiteY1" fmla="*/ 19 h 782999"/>
                  <a:gd name="connsiteX2" fmla="*/ 2136775 w 2136866"/>
                  <a:gd name="connsiteY2" fmla="*/ 392132 h 782999"/>
                  <a:gd name="connsiteX3" fmla="*/ 1609724 w 2136866"/>
                  <a:gd name="connsiteY3" fmla="*/ 730269 h 782999"/>
                  <a:gd name="connsiteX4" fmla="*/ 1400174 w 2136866"/>
                  <a:gd name="connsiteY4" fmla="*/ 736619 h 782999"/>
                  <a:gd name="connsiteX5" fmla="*/ 1057275 w 2136866"/>
                  <a:gd name="connsiteY5" fmla="*/ 758845 h 782999"/>
                  <a:gd name="connsiteX6" fmla="*/ 0 w 2136866"/>
                  <a:gd name="connsiteY6" fmla="*/ 379432 h 782999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3004"/>
                  <a:gd name="connsiteX1" fmla="*/ 1057275 w 2136866"/>
                  <a:gd name="connsiteY1" fmla="*/ 24 h 783004"/>
                  <a:gd name="connsiteX2" fmla="*/ 2136775 w 2136866"/>
                  <a:gd name="connsiteY2" fmla="*/ 392137 h 783004"/>
                  <a:gd name="connsiteX3" fmla="*/ 1609724 w 2136866"/>
                  <a:gd name="connsiteY3" fmla="*/ 730274 h 783004"/>
                  <a:gd name="connsiteX4" fmla="*/ 1400174 w 2136866"/>
                  <a:gd name="connsiteY4" fmla="*/ 736624 h 783004"/>
                  <a:gd name="connsiteX5" fmla="*/ 1057275 w 2136866"/>
                  <a:gd name="connsiteY5" fmla="*/ 758850 h 783004"/>
                  <a:gd name="connsiteX6" fmla="*/ 0 w 2136866"/>
                  <a:gd name="connsiteY6" fmla="*/ 379437 h 783004"/>
                  <a:gd name="connsiteX0" fmla="*/ 0 w 2136866"/>
                  <a:gd name="connsiteY0" fmla="*/ 379437 h 780984"/>
                  <a:gd name="connsiteX1" fmla="*/ 1057275 w 2136866"/>
                  <a:gd name="connsiteY1" fmla="*/ 24 h 780984"/>
                  <a:gd name="connsiteX2" fmla="*/ 2136775 w 2136866"/>
                  <a:gd name="connsiteY2" fmla="*/ 392137 h 780984"/>
                  <a:gd name="connsiteX3" fmla="*/ 1609724 w 2136866"/>
                  <a:gd name="connsiteY3" fmla="*/ 730274 h 780984"/>
                  <a:gd name="connsiteX4" fmla="*/ 1485898 w 2136866"/>
                  <a:gd name="connsiteY4" fmla="*/ 742975 h 780984"/>
                  <a:gd name="connsiteX5" fmla="*/ 1400174 w 2136866"/>
                  <a:gd name="connsiteY5" fmla="*/ 736624 h 780984"/>
                  <a:gd name="connsiteX6" fmla="*/ 1057275 w 2136866"/>
                  <a:gd name="connsiteY6" fmla="*/ 758850 h 780984"/>
                  <a:gd name="connsiteX7" fmla="*/ 0 w 2136866"/>
                  <a:gd name="connsiteY7" fmla="*/ 379437 h 780984"/>
                  <a:gd name="connsiteX0" fmla="*/ 0 w 2136866"/>
                  <a:gd name="connsiteY0" fmla="*/ 379437 h 857281"/>
                  <a:gd name="connsiteX1" fmla="*/ 1057275 w 2136866"/>
                  <a:gd name="connsiteY1" fmla="*/ 24 h 857281"/>
                  <a:gd name="connsiteX2" fmla="*/ 2136775 w 2136866"/>
                  <a:gd name="connsiteY2" fmla="*/ 392137 h 857281"/>
                  <a:gd name="connsiteX3" fmla="*/ 1609724 w 2136866"/>
                  <a:gd name="connsiteY3" fmla="*/ 730274 h 857281"/>
                  <a:gd name="connsiteX4" fmla="*/ 1428748 w 2136866"/>
                  <a:gd name="connsiteY4" fmla="*/ 857275 h 857281"/>
                  <a:gd name="connsiteX5" fmla="*/ 1400174 w 2136866"/>
                  <a:gd name="connsiteY5" fmla="*/ 736624 h 857281"/>
                  <a:gd name="connsiteX6" fmla="*/ 1057275 w 2136866"/>
                  <a:gd name="connsiteY6" fmla="*/ 758850 h 857281"/>
                  <a:gd name="connsiteX7" fmla="*/ 0 w 2136866"/>
                  <a:gd name="connsiteY7" fmla="*/ 379437 h 857281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00174 w 2136866"/>
                  <a:gd name="connsiteY5" fmla="*/ 736624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66"/>
                  <a:gd name="connsiteY0" fmla="*/ 379437 h 857275"/>
                  <a:gd name="connsiteX1" fmla="*/ 1057275 w 2136866"/>
                  <a:gd name="connsiteY1" fmla="*/ 24 h 857275"/>
                  <a:gd name="connsiteX2" fmla="*/ 2136775 w 2136866"/>
                  <a:gd name="connsiteY2" fmla="*/ 392137 h 857275"/>
                  <a:gd name="connsiteX3" fmla="*/ 1609724 w 2136866"/>
                  <a:gd name="connsiteY3" fmla="*/ 730274 h 857275"/>
                  <a:gd name="connsiteX4" fmla="*/ 1428748 w 2136866"/>
                  <a:gd name="connsiteY4" fmla="*/ 857275 h 857275"/>
                  <a:gd name="connsiteX5" fmla="*/ 1412080 w 2136866"/>
                  <a:gd name="connsiteY5" fmla="*/ 758055 h 857275"/>
                  <a:gd name="connsiteX6" fmla="*/ 1057275 w 2136866"/>
                  <a:gd name="connsiteY6" fmla="*/ 758850 h 857275"/>
                  <a:gd name="connsiteX7" fmla="*/ 0 w 2136866"/>
                  <a:gd name="connsiteY7" fmla="*/ 379437 h 857275"/>
                  <a:gd name="connsiteX0" fmla="*/ 0 w 2136827"/>
                  <a:gd name="connsiteY0" fmla="*/ 379437 h 857275"/>
                  <a:gd name="connsiteX1" fmla="*/ 1057275 w 2136827"/>
                  <a:gd name="connsiteY1" fmla="*/ 24 h 857275"/>
                  <a:gd name="connsiteX2" fmla="*/ 2136775 w 2136827"/>
                  <a:gd name="connsiteY2" fmla="*/ 392137 h 857275"/>
                  <a:gd name="connsiteX3" fmla="*/ 1609724 w 2136827"/>
                  <a:gd name="connsiteY3" fmla="*/ 730274 h 857275"/>
                  <a:gd name="connsiteX4" fmla="*/ 1428748 w 2136827"/>
                  <a:gd name="connsiteY4" fmla="*/ 857275 h 857275"/>
                  <a:gd name="connsiteX5" fmla="*/ 1412080 w 2136827"/>
                  <a:gd name="connsiteY5" fmla="*/ 758055 h 857275"/>
                  <a:gd name="connsiteX6" fmla="*/ 1057275 w 2136827"/>
                  <a:gd name="connsiteY6" fmla="*/ 758850 h 857275"/>
                  <a:gd name="connsiteX7" fmla="*/ 0 w 2136827"/>
                  <a:gd name="connsiteY7" fmla="*/ 379437 h 857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6827" h="857275">
                    <a:moveTo>
                      <a:pt x="0" y="379437"/>
                    </a:moveTo>
                    <a:cubicBezTo>
                      <a:pt x="0" y="131793"/>
                      <a:pt x="701146" y="-2093"/>
                      <a:pt x="1057275" y="24"/>
                    </a:cubicBezTo>
                    <a:cubicBezTo>
                      <a:pt x="1413404" y="2141"/>
                      <a:pt x="2143919" y="138667"/>
                      <a:pt x="2136775" y="392137"/>
                    </a:cubicBezTo>
                    <a:cubicBezTo>
                      <a:pt x="2127250" y="621795"/>
                      <a:pt x="1720585" y="695614"/>
                      <a:pt x="1609724" y="730274"/>
                    </a:cubicBezTo>
                    <a:cubicBezTo>
                      <a:pt x="1546489" y="795890"/>
                      <a:pt x="1589879" y="787160"/>
                      <a:pt x="1428748" y="857275"/>
                    </a:cubicBezTo>
                    <a:cubicBezTo>
                      <a:pt x="1455736" y="813090"/>
                      <a:pt x="1431129" y="791128"/>
                      <a:pt x="1412080" y="758055"/>
                    </a:cubicBezTo>
                    <a:cubicBezTo>
                      <a:pt x="1252537" y="758320"/>
                      <a:pt x="1350168" y="756469"/>
                      <a:pt x="1057275" y="758850"/>
                    </a:cubicBezTo>
                    <a:cubicBezTo>
                      <a:pt x="473358" y="758850"/>
                      <a:pt x="0" y="627081"/>
                      <a:pt x="0" y="3794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66FF"/>
                  </a:gs>
                  <a:gs pos="60000">
                    <a:srgbClr val="FACEF8"/>
                  </a:gs>
                  <a:gs pos="100000">
                    <a:srgbClr val="FF66F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3361907" y="3121666"/>
                <a:ext cx="169969" cy="94405"/>
              </a:xfrm>
              <a:custGeom>
                <a:avLst/>
                <a:gdLst>
                  <a:gd name="connsiteX0" fmla="*/ 505 w 262707"/>
                  <a:gd name="connsiteY0" fmla="*/ 22324 h 114230"/>
                  <a:gd name="connsiteX1" fmla="*/ 102899 w 262707"/>
                  <a:gd name="connsiteY1" fmla="*/ 893 h 114230"/>
                  <a:gd name="connsiteX2" fmla="*/ 236249 w 262707"/>
                  <a:gd name="connsiteY2" fmla="*/ 43755 h 114230"/>
                  <a:gd name="connsiteX3" fmla="*/ 255299 w 262707"/>
                  <a:gd name="connsiteY3" fmla="*/ 100905 h 114230"/>
                  <a:gd name="connsiteX4" fmla="*/ 145761 w 262707"/>
                  <a:gd name="connsiteY4" fmla="*/ 108049 h 114230"/>
                  <a:gd name="connsiteX5" fmla="*/ 505 w 262707"/>
                  <a:gd name="connsiteY5" fmla="*/ 22324 h 11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707" h="114230">
                    <a:moveTo>
                      <a:pt x="505" y="22324"/>
                    </a:moveTo>
                    <a:cubicBezTo>
                      <a:pt x="-6639" y="4465"/>
                      <a:pt x="63608" y="-2679"/>
                      <a:pt x="102899" y="893"/>
                    </a:cubicBezTo>
                    <a:cubicBezTo>
                      <a:pt x="142190" y="4465"/>
                      <a:pt x="210849" y="27086"/>
                      <a:pt x="236249" y="43755"/>
                    </a:cubicBezTo>
                    <a:cubicBezTo>
                      <a:pt x="261649" y="60424"/>
                      <a:pt x="270380" y="90189"/>
                      <a:pt x="255299" y="100905"/>
                    </a:cubicBezTo>
                    <a:cubicBezTo>
                      <a:pt x="240218" y="111621"/>
                      <a:pt x="188624" y="120749"/>
                      <a:pt x="145761" y="108049"/>
                    </a:cubicBezTo>
                    <a:cubicBezTo>
                      <a:pt x="102899" y="95349"/>
                      <a:pt x="7649" y="40183"/>
                      <a:pt x="505" y="223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1966586" y="3380064"/>
                <a:ext cx="140967" cy="128958"/>
              </a:xfrm>
              <a:custGeom>
                <a:avLst/>
                <a:gdLst>
                  <a:gd name="connsiteX0" fmla="*/ 13679 w 163698"/>
                  <a:gd name="connsiteY0" fmla="*/ 1445 h 96887"/>
                  <a:gd name="connsiteX1" fmla="*/ 97023 w 163698"/>
                  <a:gd name="connsiteY1" fmla="*/ 18114 h 96887"/>
                  <a:gd name="connsiteX2" fmla="*/ 163698 w 163698"/>
                  <a:gd name="connsiteY2" fmla="*/ 65739 h 96887"/>
                  <a:gd name="connsiteX3" fmla="*/ 97023 w 163698"/>
                  <a:gd name="connsiteY3" fmla="*/ 96695 h 96887"/>
                  <a:gd name="connsiteX4" fmla="*/ 8916 w 163698"/>
                  <a:gd name="connsiteY4" fmla="*/ 51451 h 96887"/>
                  <a:gd name="connsiteX5" fmla="*/ 13679 w 163698"/>
                  <a:gd name="connsiteY5" fmla="*/ 1445 h 9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698" h="96887">
                    <a:moveTo>
                      <a:pt x="13679" y="1445"/>
                    </a:moveTo>
                    <a:cubicBezTo>
                      <a:pt x="28363" y="-4111"/>
                      <a:pt x="72020" y="7398"/>
                      <a:pt x="97023" y="18114"/>
                    </a:cubicBezTo>
                    <a:cubicBezTo>
                      <a:pt x="122026" y="28830"/>
                      <a:pt x="163698" y="52642"/>
                      <a:pt x="163698" y="65739"/>
                    </a:cubicBezTo>
                    <a:cubicBezTo>
                      <a:pt x="163698" y="78836"/>
                      <a:pt x="122820" y="99076"/>
                      <a:pt x="97023" y="96695"/>
                    </a:cubicBezTo>
                    <a:cubicBezTo>
                      <a:pt x="71226" y="94314"/>
                      <a:pt x="23600" y="66929"/>
                      <a:pt x="8916" y="51451"/>
                    </a:cubicBezTo>
                    <a:cubicBezTo>
                      <a:pt x="-5768" y="35973"/>
                      <a:pt x="-1005" y="7001"/>
                      <a:pt x="13679" y="14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2084836" y="2921366"/>
              <a:ext cx="1268668" cy="8646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To find the cube of 7 we </a:t>
              </a:r>
            </a:p>
            <a:p>
              <a:pPr algn="ctr"/>
              <a:r>
                <a:rPr lang="en-US" sz="1600" b="1" dirty="0" smtClean="0">
                  <a:solidFill>
                    <a:srgbClr val="2E38F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will multiply 7 three times</a:t>
              </a:r>
              <a:endParaRPr lang="en-US" sz="1600" b="1" dirty="0">
                <a:solidFill>
                  <a:srgbClr val="2E38F6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6" name="Cloud Callout 5"/>
          <p:cNvSpPr/>
          <p:nvPr/>
        </p:nvSpPr>
        <p:spPr>
          <a:xfrm>
            <a:off x="3048000" y="2037929"/>
            <a:ext cx="1719507" cy="1067221"/>
          </a:xfrm>
          <a:prstGeom prst="cloudCallout">
            <a:avLst>
              <a:gd name="adj1" fmla="val -34857"/>
              <a:gd name="adj2" fmla="val 69020"/>
            </a:avLst>
          </a:prstGeom>
          <a:solidFill>
            <a:srgbClr val="00206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Cambria Math" panose="02040503050406030204" pitchFamily="18" charset="0"/>
              </a:rPr>
              <a:t>What do you observe ?</a:t>
            </a:r>
            <a:endParaRPr lang="en-US" sz="1600" b="1" kern="0" dirty="0">
              <a:solidFill>
                <a:prstClr val="white"/>
              </a:solidFill>
              <a:latin typeface="Cambria Math" panose="02040503050406030204" pitchFamily="18" charset="0"/>
            </a:endParaRPr>
          </a:p>
        </p:txBody>
      </p:sp>
      <p:pic>
        <p:nvPicPr>
          <p:cNvPr id="46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592" r="100000">
                        <a14:foregroundMark x1="46746" y1="29778" x2="37278" y2="46667"/>
                        <a14:foregroundMark x1="58284" y1="29556" x2="58876" y2="48000"/>
                        <a14:foregroundMark x1="60651" y1="40222" x2="62426" y2="66222"/>
                        <a14:foregroundMark x1="55621" y1="43333" x2="49112" y2="67333"/>
                        <a14:foregroundMark x1="58876" y1="78667" x2="64497" y2="88667"/>
                        <a14:foregroundMark x1="46746" y1="74222" x2="46746" y2="8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2200" y="2909221"/>
            <a:ext cx="1504532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5572904" y="2348945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glow rad="88900">
                    <a:srgbClr val="FF0000"/>
                  </a:glow>
                </a:effectLst>
                <a:latin typeface="Cambria Math" panose="02040503050406030204" pitchFamily="18" charset="0"/>
                <a:sym typeface="Symbol"/>
              </a:rPr>
              <a:t>3</a:t>
            </a:r>
            <a:endParaRPr lang="en-US" dirty="0">
              <a:solidFill>
                <a:prstClr val="white"/>
              </a:solidFill>
              <a:effectLst>
                <a:glow rad="88900">
                  <a:srgbClr val="FF0000"/>
                </a:glow>
              </a:effectLst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988819" y="832957"/>
            <a:ext cx="5848989" cy="28647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43100" y="780063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Cambria Math" panose="02040503050406030204" pitchFamily="18" charset="0"/>
              </a:rPr>
              <a:t>If the digit in the one’s place of a number is 7, the digit in the one’s place of its cube is 3, and vice-versa.</a:t>
            </a:r>
            <a:endParaRPr lang="en-US" b="1" dirty="0">
              <a:solidFill>
                <a:prstClr val="black"/>
              </a:solidFill>
              <a:latin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089550" y="787960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88900">
                    <a:prstClr val="black"/>
                  </a:glow>
                </a:effectLst>
                <a:latin typeface="Cambria Math" panose="02040503050406030204" pitchFamily="18" charset="0"/>
              </a:rPr>
              <a:t>7</a:t>
            </a:r>
            <a:endParaRPr lang="en-US" dirty="0">
              <a:solidFill>
                <a:srgbClr val="FFFF00"/>
              </a:solidFill>
              <a:effectLst>
                <a:glow rad="88900">
                  <a:prstClr val="black"/>
                </a:glow>
              </a:effectLst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4038600" y="1331214"/>
            <a:ext cx="824414" cy="824414"/>
            <a:chOff x="4159793" y="2159543"/>
            <a:chExt cx="824414" cy="824414"/>
          </a:xfrm>
        </p:grpSpPr>
        <p:pic>
          <p:nvPicPr>
            <p:cNvPr id="93" name="Picture 2" descr="http://openclipart.org/image/300px/svg_to_png/139003/price_tag.png"/>
            <p:cNvPicPr>
              <a:picLocks noChangeAspect="1" noChangeArrowheads="1"/>
            </p:cNvPicPr>
            <p:nvPr/>
          </p:nvPicPr>
          <p:blipFill>
            <a:blip r:embed="rId3" cstate="print">
              <a:lum bright="-20000" contrast="-40000"/>
            </a:blip>
            <a:srcRect/>
            <a:stretch>
              <a:fillRect/>
            </a:stretch>
          </p:blipFill>
          <p:spPr bwMode="auto">
            <a:xfrm>
              <a:off x="4159793" y="2159543"/>
              <a:ext cx="824414" cy="824414"/>
            </a:xfrm>
            <a:prstGeom prst="rect">
              <a:avLst/>
            </a:prstGeom>
            <a:noFill/>
          </p:spPr>
        </p:pic>
        <p:sp>
          <p:nvSpPr>
            <p:cNvPr id="94" name="TextBox 93"/>
            <p:cNvSpPr txBox="1"/>
            <p:nvPr/>
          </p:nvSpPr>
          <p:spPr>
            <a:xfrm>
              <a:off x="4315066" y="2362700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FF00"/>
                  </a:solidFill>
                  <a:latin typeface="Cambria Math" panose="02040503050406030204" pitchFamily="18" charset="0"/>
                </a:rPr>
                <a:t>Sol .</a:t>
              </a:r>
              <a:endParaRPr lang="en-US" b="1" dirty="0">
                <a:solidFill>
                  <a:srgbClr val="FFFF00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65" grpId="1" animBg="1"/>
      <p:bldP spid="10" grpId="0" animBg="1"/>
      <p:bldP spid="10" grpId="1" animBg="1"/>
      <p:bldP spid="10" grpId="2" animBg="1"/>
      <p:bldP spid="17" grpId="0"/>
      <p:bldP spid="18" grpId="0" animBg="1"/>
      <p:bldP spid="18" grpId="1" animBg="1"/>
      <p:bldP spid="27" grpId="0"/>
      <p:bldP spid="28" grpId="0"/>
      <p:bldP spid="29" grpId="0"/>
      <p:bldP spid="30" grpId="0"/>
      <p:bldP spid="31" grpId="0"/>
      <p:bldP spid="32" grpId="0"/>
      <p:bldP spid="35" grpId="0" animBg="1"/>
      <p:bldP spid="50" grpId="0"/>
      <p:bldP spid="50" grpId="1"/>
      <p:bldP spid="51" grpId="0"/>
      <p:bldP spid="51" grpId="1"/>
      <p:bldP spid="52" grpId="0" animBg="1"/>
      <p:bldP spid="6" grpId="0" animBg="1"/>
      <p:bldP spid="6" grpId="1" animBg="1"/>
      <p:bldP spid="63" grpId="0"/>
      <p:bldP spid="63" grpId="1"/>
      <p:bldP spid="63" grpId="2"/>
      <p:bldP spid="66" grpId="0" animBg="1"/>
      <p:bldP spid="61" grpId="0"/>
      <p:bldP spid="62" grpId="0"/>
      <p:bldP spid="62" grpId="1"/>
      <p:bldP spid="62" grpId="2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19253</TotalTime>
  <Words>8059</Words>
  <Application>Microsoft Office PowerPoint</Application>
  <PresentationFormat>On-screen Show (16:9)</PresentationFormat>
  <Paragraphs>2680</Paragraphs>
  <Slides>76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1_Office Theme</vt:lpstr>
      <vt:lpstr>1_Custom Design</vt:lpstr>
      <vt:lpstr>2_Office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STB-FAC-DT-21</cp:lastModifiedBy>
  <cp:revision>4383</cp:revision>
  <cp:lastPrinted>2014-04-10T13:01:35Z</cp:lastPrinted>
  <dcterms:created xsi:type="dcterms:W3CDTF">2013-07-31T12:47:49Z</dcterms:created>
  <dcterms:modified xsi:type="dcterms:W3CDTF">2018-06-14T11:13:24Z</dcterms:modified>
</cp:coreProperties>
</file>